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9" r:id="rId1"/>
  </p:sldMasterIdLst>
  <p:notesMasterIdLst>
    <p:notesMasterId r:id="rId28"/>
  </p:notesMasterIdLst>
  <p:sldIdLst>
    <p:sldId id="256" r:id="rId2"/>
    <p:sldId id="288" r:id="rId3"/>
    <p:sldId id="259" r:id="rId4"/>
    <p:sldId id="273" r:id="rId5"/>
    <p:sldId id="257" r:id="rId6"/>
    <p:sldId id="258" r:id="rId7"/>
    <p:sldId id="281" r:id="rId8"/>
    <p:sldId id="278" r:id="rId9"/>
    <p:sldId id="263" r:id="rId10"/>
    <p:sldId id="293" r:id="rId11"/>
    <p:sldId id="294" r:id="rId12"/>
    <p:sldId id="265" r:id="rId13"/>
    <p:sldId id="267" r:id="rId14"/>
    <p:sldId id="270" r:id="rId15"/>
    <p:sldId id="286" r:id="rId16"/>
    <p:sldId id="297" r:id="rId17"/>
    <p:sldId id="269" r:id="rId18"/>
    <p:sldId id="271" r:id="rId19"/>
    <p:sldId id="287" r:id="rId20"/>
    <p:sldId id="268" r:id="rId21"/>
    <p:sldId id="292" r:id="rId22"/>
    <p:sldId id="284" r:id="rId23"/>
    <p:sldId id="290" r:id="rId24"/>
    <p:sldId id="291" r:id="rId25"/>
    <p:sldId id="272" r:id="rId26"/>
    <p:sldId id="285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94710" autoAdjust="0"/>
  </p:normalViewPr>
  <p:slideViewPr>
    <p:cSldViewPr snapToGrid="0">
      <p:cViewPr varScale="1">
        <p:scale>
          <a:sx n="77" d="100"/>
          <a:sy n="77" d="100"/>
        </p:scale>
        <p:origin x="16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1:58.1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24575,'0'4'0,"3"0"0,2 8 0,3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0.3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242 251 24575,'4'-30'0,"-4"25"0,1 2 0,0-2 0,0 1 0,-1-1 0,0 1 0,0-1 0,0 1 0,-3-8 0,3 11 0,0 0 0,0 0 0,-1 1 0,0-1 0,1 0 0,-1 0 0,1 0 0,-1 1 0,0-1 0,0 0 0,1 1 0,-1-1 0,0 0 0,0 1 0,1-1 0,-1 1 0,-1 0 0,2-1 0,-1 1 0,0-1 0,0 1 0,0 0 0,0-1 0,0 1 0,0 0 0,0 0 0,0 0 0,0 0 0,0 0 0,0 0 0,0 1 0,0-1 0,0 0 0,1 1 0,-2-1 0,1 1 0,1-1 0,-2 0 0,-5 3 0,1 0 0,1 0 0,-1 0 0,-6 5 0,-19 11 0,20-12 0,0 1 0,0-1 0,-13 14 0,-61 53 0,84-74 0,1 0 0,0 0 0,-1 0 0,1 0 0,0 1 0,0-1 0,0 0 0,0 1 0,0-1 0,-1 0 0,1 1 0,0-1 0,0 0 0,0 0 0,-1 0 0,1 1 0,0-1 0,0 1 0,0-1 0,0 1 0,0-1 0,0 0 0,0 0 0,0 0 0,0 1 0,0-1 0,0 1 0,0-1 0,0 0 0,0 1 0,0-1 0,1 0 0,-1 0 0,0 0 0,0 1 0,0-1 0,1 0 0,-1 1 0,0-1 0,0 0 0,0 1 0,0-1 0,0 0 0,1 0 0,-1 0 0,0 0 0,1 0 0,-1 1 0,1-1 0,-1 0 0,0 0 0,0 0 0,0 0 0,1 0 0,-1 0 0,0 1 0,1-1 0,-1 0 0,1 0 0,-1 0 0,24 2 0,-24-2 0,36 2 0,49-5 0,-73 1 0,1 1 0,-1-2 0,0 0 0,0 0 0,-1-1 0,1-1 0,19-10 0,-10 3 0,4-4 0,0 2 0,46-19 0,-59 28 0,0 0 0,-1-2 0,0 0 0,17-12 0,21-14 0,-34 25 0,8-4 0,-1-1 0,26-19 0,-45 29 0,-2 1 0,1 1 0,0-1 0,-1 1 0,2-1 0,-1 1 0,-1-1 0,2 1 0,-1 0 0,0 0 0,0 0 0,1 1 0,-1-1 0,3-1 0,-4 2 0,-1 1 0,0-1 0,0 1 0,1-1 0,-1 0 0,0 1 0,0-1 0,0 0 0,0 0 0,0 0 0,0 1 0,0-1 0,0 1 0,0-1 0,1 1 0,-1-1 0,0 0 0,0 0 0,0 0 0,0 1 0,-1-1 0,1 1 0,0-1 0,0 1 0,0-1 0,0 0 0,0 0 0,0 0 0,0 1 0,0-1 0,0 1 0,0-1 0,-1 0 0,1 1 0,0-1 0,-1 0 0,1 0 0,-9 13 0,2-4 0,0 1 0,1 0 0,0 1 0,0-1 0,1 1 0,-6 18 0,-17 75 0,19-65 0,0 10 0,6-32 0,0-2 0,0 2 0,-12 26 0,1-9 0,11-24 0,-1 0 0,1-1 0,-1 0 0,-1 0 0,0 0 0,-1-1 0,-6 9 0,12-17 0,0 0 0,0 0 0,-1 0 0,1 0 0,0 1 0,0-1 0,0 0 0,0 0 0,0 0 0,0 0 0,0 0 0,-1 0 0,1 0 0,0 0 0,0 1 0,0-1 0,-1 0 0,1 0 0,0 0 0,0 0 0,-1 0 0,1 0 0,0 0 0,0 0 0,0-1 0,0 1 0,0 0 0,0 0 0,-1 0 0,1 0 0,0 0 0,0 0 0,0 0 0,-1 0 0,1-1 0,0 1 0,0 0 0,0 0 0,-1 0 0,1-1 0,0 1 0,0 0 0,0 0 0,0 0 0,0 0 0,0 0 0,0 0 0,0 0 0,0 0 0,0-1 0,0 1 0,0 0 0,0 0 0,0-1 0,0 1 0,0 0 0,0 0 0,0-1 0,0 1 0,-2-13 0,2 12 0,-2-33 0,1-1 0,6-45 0,-2 67 0,0 0 0,1 1 0,1 0 0,8-19 0,-5 16 0,8-30 0,9-62 0,-23 92 0,0 0 0,-1 0 0,-1 0 0,0 0 0,-3-18 0,3 31 0,-1 0 0,1 0 0,0 0 0,-1 0 0,-1 0 0,2-1 0,-1 2 0,-1-1 0,2 0 0,-2 0 0,1 0 0,-1 1 0,1-1 0,-1 0 0,1 1 0,-1-1 0,0 1 0,-3-2 0,2 1 0,-1 0 0,-1 0 0,2 1 0,-2-1 0,1 1 0,-1 0 0,1 0 0,0 1 0,-6-1 0,4 0 0,0 1 0,0 0 0,0 1 0,-1-1 0,1 1 0,0 0 0,0 1 0,0-1 0,1 1 0,-1 1 0,0-1 0,1 1 0,-10 5 0,-53 60 0,65-65 0,0 0 0,0 0 0,1 0 0,-1 0 0,1 0 0,0 0 0,0 1 0,1 0 0,-2-1 0,2 1 0,0-1 0,0 1 0,0 1 0,-1-2 0,2 1 0,0 0 0,-1 0 0,1 0 0,0 0 0,0 0 0,1 0 0,-1 0 0,1 0 0,0-1 0,0 1 0,0 0 0,1 0 0,-1-1 0,1 1 0,-1 0 0,1-1 0,1 1 0,-1-1 0,0 0 0,3 3 0,1-1 0,0 0 0,0 0 0,0-1 0,0 0 0,1 0 0,0-1 0,0 0 0,0 0 0,0 0 0,0 0 0,1-1 0,-1-1 0,1 1 0,-1-1 0,1-1 0,-1 0 0,14 0 0,5-3 0,0-1 0,0-2 0,30-10 0,-35 10 0,14-6 0,66-33 0,-69 29 0,0 2 0,49-15 0,-65 23 0,0 0 0,-1-1 0,27-15 0,5-4 0,-40 23 0,-1-1 0,1 1 0,9-9 0,-15 12 0,-1 0 0,0-1 0,1 0 0,-1 1 0,1-1 0,0 1 0,-1 0 0,0-1 0,0 1 0,1-1 0,-1 0 0,0 1 0,1-1 0,-1 1 0,0-1 0,1 0 0,-1 1 0,0-1 0,0 0 0,0 1 0,0-2 0,0 2 0,-1-1 0,0 0 0,1 1 0,-1-1 0,1 0 0,-1 1 0,0-1 0,0 1 0,1 0 0,-1-1 0,0 1 0,0-1 0,1 1 0,-1 0 0,0-1 0,0 1 0,1 0 0,-1 0 0,0 0 0,0 0 0,0 0 0,-1 0 0,-1 0 0,0 0 0,1 0 0,-1 1 0,0-1 0,0 1 0,1 0 0,-1-1 0,1 2 0,-1-1 0,0 0 0,1 1 0,0-2 0,-1 3 0,1-2 0,-1 1 0,2-1 0,-1 1 0,-1 1 0,2-1 0,-1-1 0,0 2 0,1 0 0,-3 3 0,-3 5 0,1 0 0,0 1 0,-7 20 0,-4 7 0,11-25 0,0 0 0,-5 21 0,10-33 0,-5 21 0,1 0 0,1 0 0,0 0 0,3 0 0,-1 33 0,2-55 0,0 2 0,0-2 0,0 1 0,0 0 0,1-1 0,-1 2 0,1-2 0,-1 1 0,1-1 0,-1 1 0,1 0 0,0-1 0,0 1 0,-1-1 0,1 1 0,1-1 0,-2 1 0,2-1 0,-1 0 0,0 1 0,1-1 0,-1 0 0,1 0 0,-1 0 0,1 0 0,-1 0 0,1-1 0,-1 1 0,1 0 0,-1 0 0,1-1 0,0 0 0,-1 1 0,2-1 0,-2 0 0,1 1 0,0-1 0,-1 0 0,5-1 0,0 0 0,1 0 0,-1-1 0,1 0 0,-1 0 0,1-1 0,-1 0 0,0 0 0,0 0 0,6-6 0,85-70 0,-92 75 0,-1-1 0,1 0 0,-2 0 0,1-1 0,0 1 0,-1-1 0,0 0 0,0 1 0,0-1 0,-1-1 0,0 1 0,2-13 0,-3 16 0,-1 1 0,1 0 0,-1 0 0,0-1 0,0 0 0,0 1 0,0 0 0,-1-1 0,1 1 0,-1-1 0,0 1 0,1 0 0,-1 0 0,0-1 0,0 1 0,0 0 0,-1 0 0,2-1 0,-2 2 0,1-1 0,-1-1 0,0 2 0,0-1 0,1 1 0,-1-1 0,0 1 0,0-1 0,0 1 0,-1-1 0,1 2 0,0-2 0,0 1 0,-1 1 0,1-1 0,0 0 0,-5 0 0,4 1 0,0-1 0,-1 0 0,1 1 0,0 0 0,0 0 0,0 0 0,-1 0 0,1 1 0,-1-1 0,1 1 0,0 0 0,-1 0 0,1 0 0,0 0 0,0 1 0,0-1 0,0 1 0,0-1 0,1 1 0,-1 1 0,1-1 0,-1 0 0,1 0 0,-1 1 0,1-1 0,1 1 0,-2-1 0,2 1 0,-3 4 0,0 2 0,0 0 0,1 0 0,0 0 0,0 0 0,1 1 0,0-1 0,1 0 0,-1 19 0,2-19 0,-1 2 0,1 0 0,1 0 0,0 0 0,3 12 0,-4-21 0,0 0 0,1 1 0,0-1 0,0 0 0,-1 0 0,2 1 0,-1-1 0,0-1 0,1 2 0,-2-1 0,2-1 0,-1 2 0,2-2 0,-2 1 0,1 0 0,0-1 0,-1 0 0,2 1 0,-1-1 0,0 1 0,0-2 0,0 1 0,0 1 0,5-1 0,-3 1 0,0-2 0,1 1 0,-1 0 0,1-1 0,-2 0 0,2 0 0,-1 0 0,1-1 0,-1 0 0,1 1 0,-1-1 0,5-2 0,-6 1 0,0 2 0,-1-2 0,0 1 0,0-2 0,1 2 0,-1-1 0,0 0 0,0 0 0,0 0 0,-1 0 0,2 0 0,-2-1 0,1 1 0,-2-1 0,2 1 0,-1-1 0,0 1 0,0-1 0,0 1 0,0-6 0,1 1-91,-1 1 0,0 0 0,0-2 0,-1 1 0,0 1 0,0-1 0,-1 0 0,0 0 0,0 1 0,0-1 0,-1 1 0,0-1 0,0 0 0,-6-9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3.8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1301 389 24575,'-49'-1'0,"23"-1"0,0 2 0,-29 4 0,52-4 0,0 1 0,1 0 0,0-1 0,-1 2 0,1-1 0,-1-1 0,1 2 0,0-1 0,0 1 0,0-1 0,0 1 0,0-1 0,0 2 0,0-2 0,0 1 0,1 0 0,-1 0 0,1 0 0,-1 1 0,2-1 0,-2 0 0,1 0 0,0 1 0,0 0 0,0-1 0,1 0 0,-1 6 0,-1 2 0,1 1 0,1 0 0,-1 0 0,2 0 0,1 12 0,-2-20 0,1 1 0,0-1 0,-1 0 0,2 0 0,-1 0 0,0 0 0,1 0 0,-1 0 0,1 0 0,0-1 0,-1 1 0,2-1 0,-1 1 0,0-1 0,0 1 0,1-1 0,0-1 0,-1 2 0,1-2 0,-1 1 0,1 0 0,0-1 0,5 2 0,-1 0 0,1 0 0,0-1 0,0-1 0,0 1 0,0-1 0,0-1 0,0 1 0,11-2 0,-17 1 0,1 0 0,-1 0 0,1-1 0,-1 0 0,0 0 0,1 1 0,-1-1 0,0 0 0,0 0 0,1 0 0,-1-1 0,0 1 0,0-1 0,0 1 0,-1-1 0,2 1 0,-2-1 0,1 0 0,-1 1 0,1-2 0,-1 1 0,1 0 0,-2 0 0,2-1 0,-1 1 0,-1 0 0,1 0 0,0-1 0,0 1 0,-1 0 0,1-5 0,0 1 0,-1-1 0,0 1 0,0 0 0,0-1 0,-1 1 0,0-1 0,0 1 0,-1 0 0,0-1 0,0 1 0,-3-6 0,-7-12 0,-21-33 0,29 51 0,-1 0 0,1 1 0,-1 0 0,1 0 0,-1 0 0,-1 0 0,1 0 0,0 2 0,-1-1 0,0 0 0,-7-3 0,12 7 0,-1-1 0,1 0 0,-1 1 0,1-1 0,-1 1 0,1 0 0,-1 0 0,1-1 0,-1 1 0,1 0 0,-1 0 0,1 0 0,-2 1 0,2-1 0,-1 0 0,1 0 0,-1 0 0,1 1 0,-1 0 0,1-1 0,-1 1 0,2-1 0,-2 1 0,1 1 0,-1-2 0,1 1 0,0 1 0,-1-2 0,2 1 0,-1 1 0,-1-1 0,2 0 0,-1 0 0,0 1 0,0-1 0,1 1 0,-1-1 0,0 0 0,0 1 0,1 1 0,-1 0 0,0 1 0,0-1 0,1 1 0,-1-1 0,1 0 0,0 1 0,0-1 0,0 0 0,1 0 0,-1 1 0,0-1 0,1 0 0,0 0 0,0 1 0,0-1 0,1 0 0,-1 0 0,3 4 0,0-3 0,0 1 0,1-2 0,-1 1 0,1 0 0,0 0 0,-1-1 0,2 0 0,-1 0 0,0 0 0,1-1 0,-1 0 0,1 0 0,0-1 0,0 1 0,0-2 0,0 2 0,0-2 0,10 1 0,-8-1 0,-1-1 0,1 1 0,0-2 0,-1 2 0,1-3 0,-1 2 0,0-1 0,1-1 0,-2 0 0,2 0 0,-1 0 0,-1-1 0,0-1 0,9-5 0,-12 6 0,0 0 0,0 1 0,0-1 0,0-1 0,-1 1 0,0-1 0,0 2 0,0-2 0,-1 0 0,1 0 0,-1 1 0,-1-1 0,1 0 0,0 1 0,0-2 0,-1 2 0,-1-7 0,0-1 0,0 0 0,0 1 0,-1-1 0,-1 1 0,-7-23 0,4 24 0,0 0 0,0-1 0,-2 2 0,2 0 0,-3 0 0,2 0 0,-2 0 0,-12-9 0,-14-15 0,30 29 0,1-1 0,-2 1 0,1-1 0,0 2 0,0-1 0,-1 1 0,0 0 0,0 0 0,0 0 0,-10-2 0,12 4 0,0-1 0,0 2 0,-1 0 0,2 0 0,-1 0 0,-1 0 0,2 0 0,-2 0 0,1 0 0,1 1 0,-2 1 0,1-2 0,1 2 0,-1-1 0,0 1 0,0 0 0,1 0 0,-5 3 0,1 1 0,-1 1 0,1-1 0,0 1 0,0 1 0,1-1 0,0 1 0,0 0 0,1 0 0,0 1 0,1 0 0,0 0 0,0 0 0,1 0 0,0 1 0,0-1 0,1 1 0,1-1 0,0 1 0,-1 19 0,3-26 0,0 0 0,0 0 0,-1 0 0,1 0 0,0 0 0,0 0 0,0-1 0,1 1 0,-1-1 0,1 1 0,0-1 0,-1 1 0,2-1 0,-2 0 0,1 0 0,1 1 0,-1-2 0,0 1 0,1 0 0,-1-1 0,1 1 0,0-1 0,0 1 0,-1-1 0,1 0 0,0 0 0,4 0 0,-4 1 0,2-1 0,-1-1 0,1 1 0,-1 0 0,1-1 0,0 0 0,0 0 0,-1 0 0,1-1 0,-1 0 0,1 1 0,-1-1 0,1-1 0,-2 1 0,2-1 0,-1 1 0,7-5 0,-10 4 0,2 1 0,-2-1 0,1 1 0,0-1 0,-1 0 0,1 1 0,-1-2 0,1 1 0,-1 0 0,0 0 0,0 0 0,0 0 0,-1 0 0,1-1 0,0 1 0,0-1 0,-1 1 0,0 0 0,0-1 0,1 1 0,-1-1 0,0 1 0,-1 0 0,1-1 0,0 1 0,0-1 0,-1 1 0,0 0 0,-1-4 0,0 3 0,1-1 0,-1 0 0,0 0 0,0 1 0,0-1 0,-1 1 0,0 0 0,0-1 0,1 1 0,-1 0 0,-1 1 0,1-1 0,0 1 0,0-1 0,-1 1 0,-5-2 0,-17-5 0,1 2 0,-1 1 0,-1 1 0,0 2 0,1 0 0,-1 2 0,0 0 0,-28 5 0,49-4 0,2 1 0,-1-1 0,0 1 0,1 0 0,-2 0 0,2 1 0,-1-1 0,1 2 0,0-1 0,0 0 0,-1 0 0,1 1 0,1 0 0,-1 0 0,0 0 0,0 0 0,1 1 0,0 0 0,0 0 0,0-1 0,0 1 0,0 1 0,1-2 0,0 2 0,0-1 0,0 1 0,1-1 0,-1 1 0,1 0 0,1 0 0,-3 8 0,3 2 0,-1 0 0,1-1 0,1 1 0,0 0 0,7 28 0,-7-37 0,1-1 0,-1 1 0,1-1 0,1 0 0,0 0 0,-1 1 0,1-1 0,1-1 0,-1 1 0,0-1 0,1 1 0,0-1 0,0 0 0,0 0 0,1 0 0,0-1 0,-1 0 0,8 3 0,22 12 0,-20-9 0,0-3 0,27 11 0,-36-16 0,0 1 0,-1-1 0,2-1 0,-2 1 0,1-1 0,1 1 0,-2-1 0,1-1 0,0 1 0,0-1 0,0 0 0,-1 0 0,8-3 0,-8 2 0,0 1 0,-1-2 0,1 0 0,0 1 0,-1-1 0,0 1 0,1-1 0,-1 0 0,-1-1 0,1 1 0,0-1 0,-1 1 0,4-8 0,-2 4 0,0-1 0,-1 0 0,0 0 0,-1-1 0,0 1 0,1-9 0,-1 4 0,-2 0 0,0 0 0,0 0 0,-1 0 0,-1 0 0,0 0 0,-1 0 0,0 1 0,-1 0 0,0-1 0,-1 1 0,-1 0 0,-10-17 0,2 11 0,-28-27 0,21 24 0,15 15 0,0 0 0,-1 1 0,0 0 0,0 0 0,1 2 0,-2-2 0,1 2 0,-1-1 0,1 1 0,-1 1 0,0 0 0,0 0 0,0 0 0,0 1 0,0 0 0,-1 1 0,1-1 0,0 2 0,0-1 0,-16 4 0,17-1 0,-1 0 0,0 0 0,0 0 0,0 1 0,2 1 0,-2 0 0,1-1 0,1 2 0,-13 11 0,5-4 0,9-9 0,1 1 0,-1 0 0,1 0 0,1 0 0,-1 1 0,1-1 0,0 1 0,0-1 0,1 1 0,-1 0 0,1 0 0,1 1 0,-3 11 0,1 5 0,1 0 0,2 34 0,0-54 0,0 3 0,0 0 0,0 0 0,1 0 0,1 0 0,-2 0 0,2-1 0,0 1 0,0-1 0,1 0 0,-1 1 0,1-1 0,0 0 0,0 0 0,0 0 0,1-1 0,-1 1 0,2-1 0,5 5 0,-3-3 0,0-1 0,0-1 0,1 0 0,-1 0 0,1 0 0,0-1 0,0 0 0,0-1 0,0 0 0,1 0 0,-1-1 0,12 1 0,-13-2 0,86 3 0,-82-3 0,0-1 0,0-1 0,0 0 0,0 0 0,0 0 0,13-7 0,-16 5 0,-1-1 0,1 0 0,-1-1 0,1 1 0,-1-2 0,7-7 0,12-11 0,-24 23 0,1-1 0,0 1 0,-1-1 0,0 0 0,0 1 0,0-1 0,0 0 0,0 0 0,-1 0 0,1 0 0,-1 0 0,0-1 0,0 1 0,0 0 0,0 0 0,0-5 0,-1 2 0,0 1 0,0-1 0,0 1 0,-1-1 0,0 0 0,0 0 0,-1 1 0,1 0 0,-5-8 0,2 3 0,-1 1 0,-1 0 0,0 0 0,0 0 0,0 0 0,-1 1 0,-1 0 0,1 0 0,-1 1 0,-9-7 0,2 3 0,-19-19 0,20 17 0,-21-15 0,4 6 0,6 4 0,-32-16 0,48 28 0,0 3 0,0-2 0,0 2 0,-1-1 0,0 2 0,0 0 0,-15-2 0,-25 2 0,-74 5 0,110-1 0,-1 0 0,2 2 0,-1 0 0,0 0 0,1 1 0,0 0 0,0 1 0,0 1 0,1 0 0,0 1 0,0 0 0,1 1 0,1 0 0,-1 1 0,1 0 0,1 0 0,0 1 0,-9 13 0,15-18 0,-1 1 0,1 0 0,0 0 0,0 0 0,1 0 0,0 0 0,0 1 0,0-1 0,2 1 0,-1-1 0,0 1 0,2 9 0,-1-12 0,0-1 0,1 1 0,-1-1 0,1 1 0,1-1 0,-2 1 0,2-2 0,0 2 0,0-1 0,0 0 0,0 0 0,0 0 0,1 0 0,0-1 0,0 1 0,0 0 0,0-1 0,0 0 0,0 0 0,1 0 0,5 3 0,4 0 0,0-1 0,-1 0 0,2-1 0,-1 0 0,1-1 0,-1-1 0,1-1 0,0 1 0,0-1 0,0-1 0,-1-1 0,21-3 0,-30 3 0,0 1 0,0-1 0,0-1 0,0 2 0,-1-2 0,0 1 0,1-1 0,0 0 0,-1 0 0,1 0 0,-1 0 0,0 0 0,0-1 0,0 0 0,0 0 0,-1 0 0,1 0 0,-1 0 0,0 0 0,1 0 0,-2 0 0,1-1 0,3-7 0,-4 7 0,0-1 0,0 1 0,0-1 0,-1 0 0,0 1 0,0-1 0,0 1 0,0-1 0,-1 0 0,0 0 0,0 1 0,0-1 0,-1 1 0,1-1 0,-1 2 0,0-2 0,0 1 0,0 0 0,-6-7 0,-3-1 0,-1-1 0,0 2 0,-1-1 0,0 2 0,-1 0 0,-18-10 0,18 13 0,-1 1 0,0 0 0,1 2 0,-2-1 0,1 1 0,0 1 0,0 1 0,-29-1 0,40 3 0,1 0 0,0 0 0,-1 0 0,0 1 0,0 0 0,1-1 0,0 1 0,-1 0 0,0 0 0,1 0 0,-1 1 0,1 0 0,0-1 0,0 1 0,0 0 0,0 0 0,-3 4 0,3-3 0,0 0 0,0 1 0,0 0 0,1 0 0,0-1 0,0 1 0,-1 1 0,2-2 0,-1 2 0,1-1 0,-1 0 0,2 1 0,-3 7 0,0 27 0,3-2 0,4 61 0,-3-92 0,-1-2 0,1 1 0,0-1 0,0 0 0,0 0 0,1 1 0,0-1 0,0 0 0,0 0 0,0 0 0,1 0 0,-1 0 0,1 0 0,0-1 0,0 0 0,0 0 0,1 0 0,4 4 0,-2-3 0,0 0 0,1-1 0,-1 0 0,1 0 0,0-1 0,-1 0 0,2 0 0,-1 0 0,0-1 0,13 1 0,25-1 0,60-4 0,-103 3 0,0 0 0,0 0 0,1-1 0,-1 1 0,0-1 0,0 0 0,1 1 0,-1-1 0,-1-1 0,2 2 0,-1-1 0,-1-1 0,2 1 0,-2-1 0,3-1 0,-3 2 0,0-1 0,0 1 0,0-1 0,0 1 0,0-1 0,0 1 0,-1-1 0,0 1 0,1-1 0,-1 1 0,1-1 0,-1 0 0,0 1 0,1-1 0,-1 0 0,-1-2 0,1 0 0,-2-1 0,2 0 0,-2 0 0,1 1 0,-1-1 0,1 1 0,-2-1 0,1 2 0,0-2 0,-1 1 0,1 0 0,-8-7 0,2 4 0,0 0 0,0 1 0,0-1 0,-1 2 0,0 0 0,-1 0 0,1 0 0,-1 1 0,0 1 0,-18-6 0,9 6 0,1-1 0,-1 2 0,0-1 0,0 3 0,-21 0 0,38 0 0,1 1 0,-2-1 0,2 1 0,-1 0 0,-1-1 0,2 0 0,-1 1 0,0 0 0,1 0 0,-2 0 0,2 1 0,-1-2 0,1 2 0,-1-1 0,1 0 0,-1 1 0,1-1 0,-1 3 0,-1-1 0,1 0 0,0 1 0,0-1 0,1 0 0,-1 1 0,1 0 0,0 0 0,0-1 0,-1 6 0,1-5 0,1 1 0,0-1 0,-1 1 0,1-1 0,1 1 0,-1-1 0,0 1 0,1-2 0,0 2 0,0-1 0,0 1 0,1-1 0,0 0 0,-1 0 0,2 0 0,-1-1 0,4 7 0,-2-7 0,-1 0 0,2-1 0,-1 1 0,0 0 0,1-1 0,-1 0 0,1 0 0,-1-1 0,1 1 0,-1-1 0,1 0 0,8 0 0,-5 0 0,0 0 0,-1-1 0,1 0 0,-1-1 0,1 0 0,-1 0 0,11-4 0,-15 5 0,-1 0 0,-1-1 0,2-1 0,-1 2 0,-1-1 0,2-1 0,-2 2 0,1-2 0,0 1 0,-1-1 0,1 1 0,-1-1 0,1 1 0,-1-1 0,0 1 0,1-2 0,-2 2 0,2-1 0,-1 0 0,-1 0 0,1 0 0,0 0 0,0 0 0,-1 0 0,0-1 0,1 1 0,-1 0 0,0 0 0,0 0 0,0 0 0,0 0 0,0-1 0,-1 1 0,1 0 0,0 0 0,-3-4 0,1 0 0,0-1 0,-1 0 0,0 0 0,0 1 0,-1 0 0,0-1 0,0 1 0,-1 0 0,-7-8 0,1 5 0,0-1 0,-1 2 0,0-1 0,0 1 0,-1 1 0,0 1 0,0 0 0,-1 0 0,-22-6 0,28 11 0,0-1 0,-1 1 0,1 0 0,-1 0 0,0 1 0,0 0 0,-13 3 0,16-2 0,1 1 0,-1-1 0,0 1 0,1 1 0,0-1 0,0 0 0,-1 1 0,2 0 0,-1 0 0,0 1 0,1 0 0,-6 5 0,7-6 0,1 1 0,-1 0 0,0 0 0,1 0 0,0 1 0,0-2 0,1 2 0,-1-1 0,1 1 0,-1-1 0,2 1 0,-1 0 0,1 0 0,-1-1 0,1 1 0,0-1 0,1 1 0,0 0 0,-1-1 0,1 1 0,0-1 0,0 1 0,1-1 0,-1 1 0,2-1 0,-1 0 0,0 1 0,4 4 0,1-2 0,-1 0 0,1-1 0,0 0 0,1 0 0,-1-1 0,1 0 0,1 0 0,-1-1 0,0 0 0,0 0 0,1 0 0,0-2 0,0 1 0,0-2 0,1 2 0,-1-3 0,1 2 0,9-2 0,159-2 0,-176 2 0,0 0 0,0-1 0,0 1 0,1-1 0,-2 0 0,1 1 0,1-1 0,-2 0 0,1 0 0,0 1 0,0-2 0,0 1 0,-1 0 0,1-1 0,0 1 0,-1-1 0,1 1 0,-1-1 0,2-1 0,-1 0 0,-1 0 0,1-1 0,-1 1 0,1 0 0,-1-1 0,-1 1 0,1-1 0,0 1 0,-1 0 0,1-1 0,-1-3 0,0-1 0,-1 0 0,0 0 0,0 0 0,-1 0 0,0 0 0,0 0 0,-1 0 0,0 1 0,-6-13 0,2 8 0,-1 1 0,0 1 0,0-1 0,-1 1 0,0 1 0,-20-16 0,22 20 0,-1-1 0,1 2 0,-1 0 0,0 0 0,0 1 0,0 0 0,-1 0 0,0 1 0,1 0 0,-1 0 0,-11 0 0,11 1 0,-1 1 0,1 0 0,-1 0 0,1 0 0,-18 5 0,24-4 0,0-1 0,1 1 0,-1 1 0,1-1 0,0 0 0,-1 0 0,1 1 0,0-1 0,0 2 0,-1-2 0,1 1 0,1 0 0,-2 0 0,2 0 0,-1 1 0,1-1 0,-1 0 0,1 0 0,0 1 0,0 0 0,0-1 0,0 0 0,0 1 0,0 5 0,-1 3 38,-1 1 0,2 0 0,0-1 0,1 1 0,0 0 0,2 0 0,-2 0 0,6 15 0,-5-21-145,1 1 0,0-1 1,1 1-1,-1-1 0,1 0 1,1 0-1,-1 0 0,1-1 1,0 0-1,0 0 0,0 1 1,1-2-1,0 1 0,0-1 1,10 7-1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7.6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 87 24575,'-7'-21'0,"2"6"0,1-10 0,1-1 0,3 26 0,0 0 0,0 0 0,0 0 0,0 0 0,0 0 0,0 0 0,0 1 0,0-1 0,0 0 0,0 0 0,0 0 0,0 0 0,0 0 0,0 0 0,-1 0 0,1 0 0,0 0 0,0 0 0,0 0 0,0 0 0,0 0 0,0 0 0,0 0 0,0 0 0,0 0 0,0 0 0,0 0 0,0 0 0,0 0 0,0 0 0,-1 16 0,2 341-1365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3:24.8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 1 24575,'-4'0'0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B380A-A1A0-410A-BC61-5E80346CAA0A}" type="datetimeFigureOut">
              <a:rPr lang="fr-FR" smtClean="0"/>
              <a:t>07/06/2022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585BA-0C93-42CF-B8CB-6F832F7C3C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8186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095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0312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8725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5077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49804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46086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1509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63641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2098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4364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3049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3778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2479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1931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2738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0160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0826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  <p:sldLayoutId id="2147483961" r:id="rId12"/>
    <p:sldLayoutId id="2147483962" r:id="rId13"/>
    <p:sldLayoutId id="2147483963" r:id="rId14"/>
    <p:sldLayoutId id="2147483964" r:id="rId15"/>
    <p:sldLayoutId id="214748396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7" Type="http://schemas.openxmlformats.org/officeDocument/2006/relationships/customXml" Target="../ink/ink3.xml"/><Relationship Id="rId12" Type="http://schemas.openxmlformats.org/officeDocument/2006/relationships/image" Target="../media/image3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30.png"/><Relationship Id="rId4" Type="http://schemas.openxmlformats.org/officeDocument/2006/relationships/image" Target="../media/image31.png"/><Relationship Id="rId9" Type="http://schemas.openxmlformats.org/officeDocument/2006/relationships/customXml" Target="../ink/ink4.xml"/><Relationship Id="rId1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B67D11-D31A-49D2-B60E-5CF1E6A64A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1303" y="2517330"/>
            <a:ext cx="5606271" cy="1651545"/>
          </a:xfrm>
        </p:spPr>
        <p:txBody>
          <a:bodyPr/>
          <a:lstStyle/>
          <a:p>
            <a:pPr algn="ctr"/>
            <a:r>
              <a:rPr lang="fr-FR" dirty="0"/>
              <a:t>Mesure des défauts de l’œil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654F176-B2F3-996D-74B6-654575C553D6}"/>
              </a:ext>
            </a:extLst>
          </p:cNvPr>
          <p:cNvSpPr txBox="1"/>
          <p:nvPr/>
        </p:nvSpPr>
        <p:spPr>
          <a:xfrm>
            <a:off x="0" y="6386123"/>
            <a:ext cx="173310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TIPE – Année 2022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89FD5A8-2300-A715-878A-BE406799A2A2}"/>
              </a:ext>
            </a:extLst>
          </p:cNvPr>
          <p:cNvSpPr txBox="1"/>
          <p:nvPr/>
        </p:nvSpPr>
        <p:spPr>
          <a:xfrm>
            <a:off x="824346" y="0"/>
            <a:ext cx="21924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[NOM Prénom </a:t>
            </a:r>
            <a:r>
              <a:rPr lang="fr-FR" sz="1350" dirty="0" err="1"/>
              <a:t>n°candidat</a:t>
            </a:r>
            <a:r>
              <a:rPr lang="fr-FR" sz="135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54020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6A12DA-9A2D-4669-8BCC-6EF19F2F8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21" y="101731"/>
            <a:ext cx="5740350" cy="896683"/>
          </a:xfrm>
        </p:spPr>
        <p:txBody>
          <a:bodyPr>
            <a:noAutofit/>
          </a:bodyPr>
          <a:lstStyle/>
          <a:p>
            <a:r>
              <a:rPr lang="fr-FR" sz="2800" dirty="0"/>
              <a:t>III.  Mesure de la déformation d’un front d’onde type Shack-Hartmann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6E16F791-7F51-4997-9148-410C1DCDF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33"/>
          <a:stretch/>
        </p:blipFill>
        <p:spPr bwMode="auto">
          <a:xfrm>
            <a:off x="2408171" y="4083115"/>
            <a:ext cx="1355758" cy="132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6C8B730-B79F-4879-89D9-36F122E34983}"/>
              </a:ext>
            </a:extLst>
          </p:cNvPr>
          <p:cNvSpPr txBox="1"/>
          <p:nvPr/>
        </p:nvSpPr>
        <p:spPr>
          <a:xfrm>
            <a:off x="2109066" y="5436254"/>
            <a:ext cx="19880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50" dirty="0">
                <a:solidFill>
                  <a:srgbClr val="000000"/>
                </a:solidFill>
                <a:latin typeface="Roboto" panose="02000000000000000000" pitchFamily="2" charset="0"/>
              </a:rPr>
              <a:t>Positions idéales des points</a:t>
            </a:r>
            <a:endParaRPr lang="fr-FR" sz="105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B742BA4-0355-627D-DA69-581C5C771D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424"/>
          <a:stretch/>
        </p:blipFill>
        <p:spPr>
          <a:xfrm>
            <a:off x="2098833" y="2430329"/>
            <a:ext cx="1988090" cy="152750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46250F6-FC82-E2D5-2400-9D7871E0B9EB}"/>
              </a:ext>
            </a:extLst>
          </p:cNvPr>
          <p:cNvSpPr txBox="1"/>
          <p:nvPr/>
        </p:nvSpPr>
        <p:spPr>
          <a:xfrm>
            <a:off x="2673628" y="1935718"/>
            <a:ext cx="316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méthode </a:t>
            </a:r>
            <a:r>
              <a:rPr lang="fr-FR" dirty="0" err="1"/>
              <a:t>Shack</a:t>
            </a:r>
            <a:r>
              <a:rPr lang="fr-FR" dirty="0"/>
              <a:t>-Hartmann</a:t>
            </a:r>
          </a:p>
        </p:txBody>
      </p:sp>
    </p:spTree>
    <p:extLst>
      <p:ext uri="{BB962C8B-B14F-4D97-AF65-F5344CB8AC3E}">
        <p14:creationId xmlns:p14="http://schemas.microsoft.com/office/powerpoint/2010/main" val="2823353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6A12DA-9A2D-4669-8BCC-6EF19F2F8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9" y="0"/>
            <a:ext cx="4564041" cy="744864"/>
          </a:xfrm>
        </p:spPr>
        <p:txBody>
          <a:bodyPr>
            <a:normAutofit fontScale="90000"/>
          </a:bodyPr>
          <a:lstStyle/>
          <a:p>
            <a:r>
              <a:rPr lang="fr-FR" sz="2200" dirty="0"/>
              <a:t>III.  Mesure de la déformation d’un front d’onde type Shack-Hartmann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6E16F791-7F51-4997-9148-410C1DCDF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169" y="4083115"/>
            <a:ext cx="3162728" cy="132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6C8B730-B79F-4879-89D9-36F122E34983}"/>
              </a:ext>
            </a:extLst>
          </p:cNvPr>
          <p:cNvSpPr txBox="1"/>
          <p:nvPr/>
        </p:nvSpPr>
        <p:spPr>
          <a:xfrm>
            <a:off x="2109066" y="5436254"/>
            <a:ext cx="19880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50" dirty="0">
                <a:solidFill>
                  <a:srgbClr val="000000"/>
                </a:solidFill>
                <a:latin typeface="Roboto" panose="02000000000000000000" pitchFamily="2" charset="0"/>
              </a:rPr>
              <a:t>Positions idéales des points</a:t>
            </a:r>
            <a:endParaRPr lang="fr-FR" sz="105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8F53D53-C429-4D53-94FC-85FBF400D6A2}"/>
              </a:ext>
            </a:extLst>
          </p:cNvPr>
          <p:cNvSpPr txBox="1"/>
          <p:nvPr/>
        </p:nvSpPr>
        <p:spPr>
          <a:xfrm>
            <a:off x="3940278" y="5436257"/>
            <a:ext cx="19880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50" dirty="0">
                <a:solidFill>
                  <a:srgbClr val="000000"/>
                </a:solidFill>
                <a:latin typeface="Roboto" panose="02000000000000000000" pitchFamily="2" charset="0"/>
              </a:rPr>
              <a:t>Positions réelles</a:t>
            </a:r>
            <a:endParaRPr lang="fr-FR" sz="135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B742BA4-0355-627D-DA69-581C5C771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834" y="2430329"/>
            <a:ext cx="3781403" cy="152750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02EB393-C74C-394C-161F-3B1AF353F94B}"/>
              </a:ext>
            </a:extLst>
          </p:cNvPr>
          <p:cNvSpPr txBox="1"/>
          <p:nvPr/>
        </p:nvSpPr>
        <p:spPr>
          <a:xfrm>
            <a:off x="2516834" y="1876330"/>
            <a:ext cx="316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méthode </a:t>
            </a:r>
            <a:r>
              <a:rPr lang="fr-FR" dirty="0" err="1"/>
              <a:t>Shack</a:t>
            </a:r>
            <a:r>
              <a:rPr lang="fr-FR" dirty="0"/>
              <a:t>-Hartmann</a:t>
            </a:r>
          </a:p>
        </p:txBody>
      </p:sp>
    </p:spTree>
    <p:extLst>
      <p:ext uri="{BB962C8B-B14F-4D97-AF65-F5344CB8AC3E}">
        <p14:creationId xmlns:p14="http://schemas.microsoft.com/office/powerpoint/2010/main" val="4016124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72167C-A523-4ACA-8E54-6B6FC3BF1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02" y="164734"/>
            <a:ext cx="5749785" cy="1371600"/>
          </a:xfrm>
        </p:spPr>
        <p:txBody>
          <a:bodyPr>
            <a:normAutofit/>
          </a:bodyPr>
          <a:lstStyle/>
          <a:p>
            <a:r>
              <a:rPr lang="fr-FR" sz="2800" dirty="0"/>
              <a:t>III.  Mesure de la déformation d’un front d’onde type </a:t>
            </a:r>
            <a:r>
              <a:rPr lang="fr-FR" sz="2800" dirty="0" err="1"/>
              <a:t>Shack</a:t>
            </a:r>
            <a:r>
              <a:rPr lang="fr-FR" sz="2800" dirty="0"/>
              <a:t>-Hartmann</a:t>
            </a:r>
            <a:br>
              <a:rPr lang="fr-FR" sz="2800" dirty="0"/>
            </a:br>
            <a:r>
              <a:rPr lang="fr-FR" sz="2800" dirty="0"/>
              <a:t>	a)  Expérience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48C01D8-82C1-4242-A5D5-F80C32992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56" t="18236" r="10919" b="48780"/>
          <a:stretch/>
        </p:blipFill>
        <p:spPr bwMode="auto">
          <a:xfrm>
            <a:off x="508003" y="2305052"/>
            <a:ext cx="2496050" cy="227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50B28F4-D6D2-45D9-A52F-A26763E7AFDC}"/>
              </a:ext>
            </a:extLst>
          </p:cNvPr>
          <p:cNvSpPr txBox="1"/>
          <p:nvPr/>
        </p:nvSpPr>
        <p:spPr>
          <a:xfrm>
            <a:off x="256202" y="4773447"/>
            <a:ext cx="3186543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350" b="1" dirty="0">
                <a:solidFill>
                  <a:srgbClr val="000000"/>
                </a:solidFill>
                <a:latin typeface="Roboto" panose="02000000000000000000" pitchFamily="2" charset="0"/>
              </a:rPr>
              <a:t>Observation </a:t>
            </a:r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:</a:t>
            </a:r>
            <a:endParaRPr lang="fr-FR" sz="1350" dirty="0"/>
          </a:p>
          <a:p>
            <a:pPr algn="ctr"/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Le Rayon est dévié par le plastique par rapport à une trajectoire idéale</a:t>
            </a:r>
            <a:endParaRPr lang="fr-FR" sz="1350" dirty="0"/>
          </a:p>
          <a:p>
            <a:br>
              <a:rPr lang="fr-FR" sz="1350" dirty="0"/>
            </a:br>
            <a:endParaRPr lang="fr-FR" sz="135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D771C15-5B88-4A51-ACA6-5FF723355DCA}"/>
              </a:ext>
            </a:extLst>
          </p:cNvPr>
          <p:cNvSpPr txBox="1"/>
          <p:nvPr/>
        </p:nvSpPr>
        <p:spPr>
          <a:xfrm>
            <a:off x="4206635" y="4835791"/>
            <a:ext cx="2427736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350" b="1" dirty="0">
                <a:solidFill>
                  <a:srgbClr val="000000"/>
                </a:solidFill>
                <a:latin typeface="Roboto" panose="02000000000000000000" pitchFamily="2" charset="0"/>
              </a:rPr>
              <a:t>Montage : </a:t>
            </a:r>
            <a:endParaRPr lang="fr-FR" sz="1350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Laser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Lentille convergente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Plastique : surface déformée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E4E0A04-F629-C32A-BFA0-320903AED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545" y="1641585"/>
            <a:ext cx="1870710" cy="154447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51C0F9E-47B0-DD3A-2160-77D5F3498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832" y="3291315"/>
            <a:ext cx="1861185" cy="154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06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3F014C-F5F3-4E57-9C80-D318DA6E0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93" y="140433"/>
            <a:ext cx="6347713" cy="1417983"/>
          </a:xfrm>
        </p:spPr>
        <p:txBody>
          <a:bodyPr>
            <a:noAutofit/>
          </a:bodyPr>
          <a:lstStyle/>
          <a:p>
            <a:r>
              <a:rPr lang="fr-FR" sz="2800" dirty="0"/>
              <a:t>III.  Mesure de la déformation d’un front d’onde type </a:t>
            </a:r>
            <a:r>
              <a:rPr lang="fr-FR" sz="2800" dirty="0" err="1"/>
              <a:t>Shack</a:t>
            </a:r>
            <a:r>
              <a:rPr lang="fr-FR" sz="2800" dirty="0"/>
              <a:t>-Hartmann </a:t>
            </a:r>
            <a:br>
              <a:rPr lang="fr-FR" sz="2800" dirty="0"/>
            </a:br>
            <a:r>
              <a:rPr lang="fr-FR" sz="2800" dirty="0"/>
              <a:t>	b) Résultats de l’expérience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09DBF5-C105-D9B1-43D6-7A16C69B1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700" y="2579156"/>
            <a:ext cx="1730198" cy="266359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DA92494-4522-F829-5394-7DC91CC89E87}"/>
              </a:ext>
            </a:extLst>
          </p:cNvPr>
          <p:cNvSpPr txBox="1"/>
          <p:nvPr/>
        </p:nvSpPr>
        <p:spPr>
          <a:xfrm>
            <a:off x="508002" y="1936456"/>
            <a:ext cx="29521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Rayons arrivant sur la lentille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E08DA83-2773-B5F4-8845-D29AC0840EEC}"/>
              </a:ext>
            </a:extLst>
          </p:cNvPr>
          <p:cNvSpPr txBox="1"/>
          <p:nvPr/>
        </p:nvSpPr>
        <p:spPr>
          <a:xfrm>
            <a:off x="4282938" y="1936456"/>
            <a:ext cx="32827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Rayons arrivant dans le plan focal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8E3E865-1107-45B2-C7AE-71FEF0582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90" y="2298276"/>
            <a:ext cx="3231218" cy="336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12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8E669D-15B5-4CA1-A1B5-5DE422195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22" y="1169930"/>
            <a:ext cx="6447501" cy="990600"/>
          </a:xfrm>
        </p:spPr>
        <p:txBody>
          <a:bodyPr>
            <a:normAutofit/>
          </a:bodyPr>
          <a:lstStyle/>
          <a:p>
            <a:r>
              <a:rPr lang="fr-FR" sz="21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Modélisation de la déviation du faisceau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861F4BC-DE14-4953-4458-45DF4400A572}"/>
              </a:ext>
            </a:extLst>
          </p:cNvPr>
          <p:cNvSpPr txBox="1"/>
          <p:nvPr/>
        </p:nvSpPr>
        <p:spPr>
          <a:xfrm>
            <a:off x="614393" y="1810717"/>
            <a:ext cx="334700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On assimile localement le pochon à deux sphères concentriques de rayon différent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99F9561-2EEF-8B26-B865-4315FB605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308" y="2168508"/>
            <a:ext cx="2311718" cy="288178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DAEB2ED-F6D9-5FB7-521C-42E505724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02" y="2527756"/>
            <a:ext cx="3842386" cy="288179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DD8F5658-8ADA-97FB-34E7-DEF0A1B39DEC}"/>
              </a:ext>
            </a:extLst>
          </p:cNvPr>
          <p:cNvSpPr txBox="1">
            <a:spLocks/>
          </p:cNvSpPr>
          <p:nvPr/>
        </p:nvSpPr>
        <p:spPr>
          <a:xfrm>
            <a:off x="0" y="-201"/>
            <a:ext cx="6231050" cy="10294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200" dirty="0"/>
              <a:t>III.  Mesure de la déformation d’un front d’onde 	type </a:t>
            </a:r>
            <a:r>
              <a:rPr lang="fr-FR" sz="2200" dirty="0" err="1"/>
              <a:t>Shack</a:t>
            </a:r>
            <a:r>
              <a:rPr lang="fr-FR" sz="2200" dirty="0"/>
              <a:t>-Hartmann </a:t>
            </a:r>
            <a:br>
              <a:rPr lang="fr-FR" sz="2200" dirty="0"/>
            </a:br>
            <a:r>
              <a:rPr lang="fr-FR" sz="2200" dirty="0"/>
              <a:t>	b) Résultats de l’expérience</a:t>
            </a:r>
          </a:p>
        </p:txBody>
      </p:sp>
    </p:spTree>
    <p:extLst>
      <p:ext uri="{BB962C8B-B14F-4D97-AF65-F5344CB8AC3E}">
        <p14:creationId xmlns:p14="http://schemas.microsoft.com/office/powerpoint/2010/main" val="1944304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5DA35-7564-D14F-D677-FE885DBE0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576" y="199082"/>
            <a:ext cx="6145711" cy="1781091"/>
          </a:xfrm>
        </p:spPr>
        <p:txBody>
          <a:bodyPr>
            <a:noAutofit/>
          </a:bodyPr>
          <a:lstStyle/>
          <a:p>
            <a:r>
              <a:rPr lang="fr-FR" sz="2800" dirty="0"/>
              <a:t>IV.  Traitement informatique du front 	d’onde reçu</a:t>
            </a:r>
            <a:br>
              <a:rPr lang="fr-FR" sz="2800" dirty="0"/>
            </a:br>
            <a:r>
              <a:rPr lang="fr-FR" sz="2800" dirty="0"/>
              <a:t>	a) Détermination du front d’onde 			aux points d’échantillonnage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81779377-23D9-DB20-1CC2-72BA84670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336" y="5338486"/>
            <a:ext cx="1783684" cy="43928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BB3AB85-B1AE-00F6-2C5C-295819BA63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07431" y="2687865"/>
            <a:ext cx="1167903" cy="906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8F995B8-5C23-D40B-DA62-A29F5333AD69}"/>
              </a:ext>
            </a:extLst>
          </p:cNvPr>
          <p:cNvSpPr/>
          <p:nvPr/>
        </p:nvSpPr>
        <p:spPr>
          <a:xfrm>
            <a:off x="1707431" y="2687865"/>
            <a:ext cx="1167903" cy="91244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A5564CD-4064-3DE7-C5BC-9B828CAFE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5500" y="2511620"/>
            <a:ext cx="2841408" cy="23155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B601855-CD2B-B324-B3BA-546D3DDA9FCF}"/>
              </a:ext>
            </a:extLst>
          </p:cNvPr>
          <p:cNvSpPr/>
          <p:nvPr/>
        </p:nvSpPr>
        <p:spPr>
          <a:xfrm>
            <a:off x="4327528" y="2997204"/>
            <a:ext cx="301625" cy="23177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A7468AF8-5EA2-3C66-BD8A-309CE5981E7D}"/>
              </a:ext>
            </a:extLst>
          </p:cNvPr>
          <p:cNvCxnSpPr>
            <a:cxnSpLocks/>
          </p:cNvCxnSpPr>
          <p:nvPr/>
        </p:nvCxnSpPr>
        <p:spPr>
          <a:xfrm>
            <a:off x="2875335" y="2682111"/>
            <a:ext cx="1458614" cy="31246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22903729-62E1-2678-1BF7-243D5FD8B611}"/>
              </a:ext>
            </a:extLst>
          </p:cNvPr>
          <p:cNvCxnSpPr>
            <a:cxnSpLocks/>
          </p:cNvCxnSpPr>
          <p:nvPr/>
        </p:nvCxnSpPr>
        <p:spPr>
          <a:xfrm flipV="1">
            <a:off x="2875335" y="3228978"/>
            <a:ext cx="1458614" cy="37133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91F113CD-C8B5-F428-523B-9CB77BDA280E}"/>
              </a:ext>
            </a:extLst>
          </p:cNvPr>
          <p:cNvSpPr txBox="1"/>
          <p:nvPr/>
        </p:nvSpPr>
        <p:spPr>
          <a:xfrm>
            <a:off x="2088191" y="5061484"/>
            <a:ext cx="335796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Détermination de la pente de la surface :</a:t>
            </a:r>
          </a:p>
        </p:txBody>
      </p:sp>
    </p:spTree>
    <p:extLst>
      <p:ext uri="{BB962C8B-B14F-4D97-AF65-F5344CB8AC3E}">
        <p14:creationId xmlns:p14="http://schemas.microsoft.com/office/powerpoint/2010/main" val="824912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3820C45E-7574-7441-4BCE-7CB7302C95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3711" y="2322044"/>
            <a:ext cx="2548028" cy="2382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26B9427-39B9-38E6-C8A8-EBF82CA2C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61" y="5043216"/>
            <a:ext cx="6125324" cy="420058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5305588A-5753-533C-0995-8BE63985E16D}"/>
              </a:ext>
            </a:extLst>
          </p:cNvPr>
          <p:cNvSpPr txBox="1">
            <a:spLocks/>
          </p:cNvSpPr>
          <p:nvPr/>
        </p:nvSpPr>
        <p:spPr>
          <a:xfrm>
            <a:off x="0" y="3547"/>
            <a:ext cx="6145711" cy="13911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14350" indent="-5143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</a:p>
          <a:p>
            <a:pPr marL="914400" lvl="1" indent="-457200">
              <a:buFont typeface="+mj-lt"/>
              <a:buAutoNum type="alphaLcParenR"/>
            </a:pPr>
            <a:r>
              <a:rPr lang="fr-FR" sz="2200" dirty="0">
                <a:solidFill>
                  <a:schemeClr val="accent1"/>
                </a:solidFill>
              </a:rPr>
              <a:t>Détermination du front d’onde aux points d’échantillonnage</a:t>
            </a:r>
          </a:p>
        </p:txBody>
      </p:sp>
    </p:spTree>
    <p:extLst>
      <p:ext uri="{BB962C8B-B14F-4D97-AF65-F5344CB8AC3E}">
        <p14:creationId xmlns:p14="http://schemas.microsoft.com/office/powerpoint/2010/main" val="1850331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CD0BC0-462F-4C56-A62D-862843C9D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559826" cy="1411358"/>
          </a:xfrm>
        </p:spPr>
        <p:txBody>
          <a:bodyPr>
            <a:normAutofit/>
          </a:bodyPr>
          <a:lstStyle/>
          <a:p>
            <a:pPr marL="857250" indent="-857250">
              <a:buFont typeface="+mj-lt"/>
              <a:buAutoNum type="romanUcPeriod" startAt="4"/>
            </a:pPr>
            <a:r>
              <a:rPr lang="fr-FR" sz="2800" dirty="0"/>
              <a:t>Traitement informatique du front d’onde reçu</a:t>
            </a:r>
            <a:br>
              <a:rPr lang="fr-FR" sz="2800" dirty="0"/>
            </a:br>
            <a:r>
              <a:rPr lang="fr-FR" sz="2800" dirty="0"/>
              <a:t>b) Interpolation de Lagrange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ED563C-C33B-4FBF-8AD0-AE31F965A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895" y="3686023"/>
            <a:ext cx="2200275" cy="6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45A6B8E-4698-4478-A018-D1678E600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065" y="3674912"/>
            <a:ext cx="2007394" cy="69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9B306A5-DD30-4B50-9E06-997F1B82C55E}"/>
              </a:ext>
            </a:extLst>
          </p:cNvPr>
          <p:cNvSpPr txBox="1"/>
          <p:nvPr/>
        </p:nvSpPr>
        <p:spPr>
          <a:xfrm>
            <a:off x="1463262" y="4521494"/>
            <a:ext cx="18117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Interpolateur selon x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4C6A334-272B-4014-9310-4478066CA3FF}"/>
              </a:ext>
            </a:extLst>
          </p:cNvPr>
          <p:cNvSpPr txBox="1"/>
          <p:nvPr/>
        </p:nvSpPr>
        <p:spPr>
          <a:xfrm>
            <a:off x="4156993" y="4504039"/>
            <a:ext cx="181011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Interpolateur selon y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F1D010E-3B77-A4E2-121A-8235755F6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717" y="2490288"/>
            <a:ext cx="3769625" cy="61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652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F3E894-1670-48F0-AFE8-F33C48E65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013" y="1622226"/>
            <a:ext cx="2745152" cy="292581"/>
          </a:xfrm>
        </p:spPr>
        <p:txBody>
          <a:bodyPr>
            <a:noAutofit/>
          </a:bodyPr>
          <a:lstStyle/>
          <a:p>
            <a:r>
              <a:rPr lang="fr-FR" sz="1350" b="1" u="sng" dirty="0">
                <a:solidFill>
                  <a:schemeClr val="tx1"/>
                </a:solidFill>
                <a:latin typeface="+mn-lt"/>
              </a:rPr>
              <a:t>Reconstitution du front d’onde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79280E7C-2D47-4497-BFD4-EBDBC5AEC7B6}"/>
              </a:ext>
            </a:extLst>
          </p:cNvPr>
          <p:cNvGrpSpPr/>
          <p:nvPr/>
        </p:nvGrpSpPr>
        <p:grpSpPr>
          <a:xfrm>
            <a:off x="5106843" y="5056744"/>
            <a:ext cx="421740" cy="207090"/>
            <a:chOff x="6809124" y="5599325"/>
            <a:chExt cx="56232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Encre 3">
                  <a:extLst>
                    <a:ext uri="{FF2B5EF4-FFF2-40B4-BE49-F238E27FC236}">
                      <a16:creationId xmlns:a16="http://schemas.microsoft.com/office/drawing/2014/main" id="{D46CC84C-7479-4DA5-B368-8A59BAA41035}"/>
                    </a:ext>
                  </a:extLst>
                </p14:cNvPr>
                <p14:cNvContentPartPr/>
                <p14:nvPr/>
              </p14:nvContentPartPr>
              <p14:xfrm>
                <a:off x="6809124" y="5748365"/>
                <a:ext cx="7920" cy="15840"/>
              </p14:xfrm>
            </p:contentPart>
          </mc:Choice>
          <mc:Fallback xmlns="">
            <p:pic>
              <p:nvPicPr>
                <p:cNvPr id="4" name="Encre 3">
                  <a:extLst>
                    <a:ext uri="{FF2B5EF4-FFF2-40B4-BE49-F238E27FC236}">
                      <a16:creationId xmlns:a16="http://schemas.microsoft.com/office/drawing/2014/main" id="{D46CC84C-7479-4DA5-B368-8A59BAA4103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46484" y="5685725"/>
                  <a:ext cx="133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Encre 4">
                  <a:extLst>
                    <a:ext uri="{FF2B5EF4-FFF2-40B4-BE49-F238E27FC236}">
                      <a16:creationId xmlns:a16="http://schemas.microsoft.com/office/drawing/2014/main" id="{213439FD-958D-4D82-A4DA-D9DA4E63983F}"/>
                    </a:ext>
                  </a:extLst>
                </p14:cNvPr>
                <p14:cNvContentPartPr/>
                <p14:nvPr/>
              </p14:nvContentPartPr>
              <p14:xfrm>
                <a:off x="6810204" y="5599325"/>
                <a:ext cx="561240" cy="276120"/>
              </p14:xfrm>
            </p:contentPart>
          </mc:Choice>
          <mc:Fallback xmlns="">
            <p:pic>
              <p:nvPicPr>
                <p:cNvPr id="5" name="Encre 4">
                  <a:extLst>
                    <a:ext uri="{FF2B5EF4-FFF2-40B4-BE49-F238E27FC236}">
                      <a16:creationId xmlns:a16="http://schemas.microsoft.com/office/drawing/2014/main" id="{213439FD-958D-4D82-A4DA-D9DA4E63983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47564" y="5536685"/>
                  <a:ext cx="686880" cy="40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cre 6">
                <a:extLst>
                  <a:ext uri="{FF2B5EF4-FFF2-40B4-BE49-F238E27FC236}">
                    <a16:creationId xmlns:a16="http://schemas.microsoft.com/office/drawing/2014/main" id="{C009B7E3-687A-42AF-ADD9-FA107B47AAB4}"/>
                  </a:ext>
                </a:extLst>
              </p14:cNvPr>
              <p14:cNvContentPartPr/>
              <p14:nvPr/>
            </p14:nvContentPartPr>
            <p14:xfrm>
              <a:off x="1961073" y="5218744"/>
              <a:ext cx="491940" cy="213840"/>
            </p14:xfrm>
          </p:contentPart>
        </mc:Choice>
        <mc:Fallback xmlns="">
          <p:pic>
            <p:nvPicPr>
              <p:cNvPr id="7" name="Encre 6">
                <a:extLst>
                  <a:ext uri="{FF2B5EF4-FFF2-40B4-BE49-F238E27FC236}">
                    <a16:creationId xmlns:a16="http://schemas.microsoft.com/office/drawing/2014/main" id="{C009B7E3-687A-42AF-ADD9-FA107B47AAB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98142" y="5155744"/>
                <a:ext cx="617442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Encre 7">
                <a:extLst>
                  <a:ext uri="{FF2B5EF4-FFF2-40B4-BE49-F238E27FC236}">
                    <a16:creationId xmlns:a16="http://schemas.microsoft.com/office/drawing/2014/main" id="{B4FA4A66-E3BE-44FE-86E7-AB276CB04E6F}"/>
                  </a:ext>
                </a:extLst>
              </p14:cNvPr>
              <p14:cNvContentPartPr/>
              <p14:nvPr/>
            </p14:nvContentPartPr>
            <p14:xfrm>
              <a:off x="1057383" y="3795304"/>
              <a:ext cx="7830" cy="134730"/>
            </p14:xfrm>
          </p:contentPart>
        </mc:Choice>
        <mc:Fallback xmlns="">
          <p:pic>
            <p:nvPicPr>
              <p:cNvPr id="8" name="Encre 7">
                <a:extLst>
                  <a:ext uri="{FF2B5EF4-FFF2-40B4-BE49-F238E27FC236}">
                    <a16:creationId xmlns:a16="http://schemas.microsoft.com/office/drawing/2014/main" id="{B4FA4A66-E3BE-44FE-86E7-AB276CB04E6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5099" y="3732430"/>
                <a:ext cx="132042" cy="2601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Encre 10">
                <a:extLst>
                  <a:ext uri="{FF2B5EF4-FFF2-40B4-BE49-F238E27FC236}">
                    <a16:creationId xmlns:a16="http://schemas.microsoft.com/office/drawing/2014/main" id="{587CC4FA-5274-426F-9EBD-C07A8BB428A5}"/>
                  </a:ext>
                </a:extLst>
              </p14:cNvPr>
              <p14:cNvContentPartPr/>
              <p14:nvPr/>
            </p14:nvContentPartPr>
            <p14:xfrm>
              <a:off x="2821833" y="2753644"/>
              <a:ext cx="1620" cy="270"/>
            </p14:xfrm>
          </p:contentPart>
        </mc:Choice>
        <mc:Fallback xmlns="">
          <p:pic>
            <p:nvPicPr>
              <p:cNvPr id="11" name="Encre 10">
                <a:extLst>
                  <a:ext uri="{FF2B5EF4-FFF2-40B4-BE49-F238E27FC236}">
                    <a16:creationId xmlns:a16="http://schemas.microsoft.com/office/drawing/2014/main" id="{587CC4FA-5274-426F-9EBD-C07A8BB428A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765133" y="2706394"/>
                <a:ext cx="114696" cy="9450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Image 15">
            <a:extLst>
              <a:ext uri="{FF2B5EF4-FFF2-40B4-BE49-F238E27FC236}">
                <a16:creationId xmlns:a16="http://schemas.microsoft.com/office/drawing/2014/main" id="{A039CF07-6997-3930-A4F1-CC9A43EE76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091" y="3149691"/>
            <a:ext cx="2122004" cy="217597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E4F6C00-4FED-C2C5-BE15-F009F7F914A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4" r="23934"/>
          <a:stretch/>
        </p:blipFill>
        <p:spPr>
          <a:xfrm>
            <a:off x="508003" y="2388327"/>
            <a:ext cx="3315704" cy="315522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82C3D94-A904-915A-2F76-D464D4EF976C}"/>
              </a:ext>
            </a:extLst>
          </p:cNvPr>
          <p:cNvSpPr txBox="1"/>
          <p:nvPr/>
        </p:nvSpPr>
        <p:spPr>
          <a:xfrm>
            <a:off x="4337233" y="2070584"/>
            <a:ext cx="1961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Le front d’onde interpolé « ressemble » au pochon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E236B914-BBB8-FF3D-AD89-C9B6D5F4AB6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299010" cy="11401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b) Interpolation de Lagrange</a:t>
            </a:r>
          </a:p>
        </p:txBody>
      </p:sp>
    </p:spTree>
    <p:extLst>
      <p:ext uri="{BB962C8B-B14F-4D97-AF65-F5344CB8AC3E}">
        <p14:creationId xmlns:p14="http://schemas.microsoft.com/office/powerpoint/2010/main" val="3583617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5FA8B22D-2EA0-1EBB-9A1F-F08078DE8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590" y="4231742"/>
            <a:ext cx="3504248" cy="59674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4BE8033-9754-AAB0-41E5-1731FE84D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24" y="4303463"/>
            <a:ext cx="3165029" cy="45329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F2F74A4-6095-D88C-4B56-937697805C8F}"/>
              </a:ext>
            </a:extLst>
          </p:cNvPr>
          <p:cNvSpPr txBox="1"/>
          <p:nvPr/>
        </p:nvSpPr>
        <p:spPr>
          <a:xfrm>
            <a:off x="2321194" y="3649495"/>
            <a:ext cx="29521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Polynômes de Zernike d’ordre n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34C6396-9A68-1ECC-A8C9-DB322BB67F3A}"/>
              </a:ext>
            </a:extLst>
          </p:cNvPr>
          <p:cNvSpPr txBox="1"/>
          <p:nvPr/>
        </p:nvSpPr>
        <p:spPr>
          <a:xfrm>
            <a:off x="2321194" y="4925053"/>
            <a:ext cx="286479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 = nombre de méridiens affectés</a:t>
            </a:r>
          </a:p>
          <a:p>
            <a:r>
              <a:rPr lang="fr-FR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 = ordre du polynôme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37626FA9-AFCB-8210-C35D-94671A5D3B7D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6877878" cy="18281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800" dirty="0"/>
              <a:t>Traitement informatique du front d’onde reçu</a:t>
            </a:r>
            <a:br>
              <a:rPr lang="fr-FR" sz="2800" dirty="0"/>
            </a:br>
            <a:r>
              <a:rPr lang="fr-FR" sz="2800" dirty="0"/>
              <a:t>c) Caractérisation de la déformation obtenue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D9E8384-4F15-990D-8769-C90BC2511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24" y="1996412"/>
            <a:ext cx="528637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43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28CA24-19C3-F17E-4958-0C75735B2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72" y="175336"/>
            <a:ext cx="2145746" cy="629734"/>
          </a:xfrm>
        </p:spPr>
        <p:txBody>
          <a:bodyPr>
            <a:normAutofit fontScale="90000"/>
          </a:bodyPr>
          <a:lstStyle/>
          <a:p>
            <a:r>
              <a:rPr lang="fr-FR" dirty="0"/>
              <a:t>Objectifs</a:t>
            </a:r>
          </a:p>
        </p:txBody>
      </p:sp>
      <p:pic>
        <p:nvPicPr>
          <p:cNvPr id="7" name="Image 6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8C420867-B2B9-A611-BA83-C4D56F835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267" y="1747149"/>
            <a:ext cx="4062646" cy="179846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64B8841-5F98-FF20-9629-BE188953210D}"/>
              </a:ext>
            </a:extLst>
          </p:cNvPr>
          <p:cNvSpPr txBox="1"/>
          <p:nvPr/>
        </p:nvSpPr>
        <p:spPr>
          <a:xfrm>
            <a:off x="4288285" y="3611505"/>
            <a:ext cx="16746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884">
              <a:defRPr/>
            </a:pPr>
            <a:r>
              <a:rPr lang="fr-FR" sz="900" dirty="0">
                <a:solidFill>
                  <a:prstClr val="black"/>
                </a:solidFill>
                <a:latin typeface="Trebuchet MS" panose="020B0603020202020204"/>
              </a:rPr>
              <a:t>Source : cliniquelamartine.fr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B4B244BA-2F31-554D-F829-E1E210EDC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48" y="4487692"/>
            <a:ext cx="1829484" cy="148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989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2170EF6-FAB5-47D0-B0B1-47F2ECC59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639" y="2555537"/>
            <a:ext cx="2716449" cy="271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5B0F3C0-2F1E-49CC-8F5C-754D73AF888A}"/>
              </a:ext>
            </a:extLst>
          </p:cNvPr>
          <p:cNvSpPr txBox="1"/>
          <p:nvPr/>
        </p:nvSpPr>
        <p:spPr>
          <a:xfrm>
            <a:off x="1824713" y="1349244"/>
            <a:ext cx="4373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 polynômes de Zernike en physique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A81A77F-7C9F-4B8F-8918-D844677C23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36" b="80741"/>
          <a:stretch/>
        </p:blipFill>
        <p:spPr>
          <a:xfrm>
            <a:off x="1360137" y="3085554"/>
            <a:ext cx="1615924" cy="120949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7A4BDA3-C183-48E7-98FC-E01F07E357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6" r="32279" b="82606"/>
          <a:stretch/>
        </p:blipFill>
        <p:spPr>
          <a:xfrm>
            <a:off x="4225567" y="1782619"/>
            <a:ext cx="1615924" cy="1044869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44D274E-1A26-42B2-B36E-B008DB65F16A}"/>
              </a:ext>
            </a:extLst>
          </p:cNvPr>
          <p:cNvCxnSpPr>
            <a:cxnSpLocks/>
          </p:cNvCxnSpPr>
          <p:nvPr/>
        </p:nvCxnSpPr>
        <p:spPr>
          <a:xfrm flipH="1">
            <a:off x="3010508" y="3535675"/>
            <a:ext cx="2845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D9FE2977-00B0-4FE5-9405-7871D3B84C9A}"/>
              </a:ext>
            </a:extLst>
          </p:cNvPr>
          <p:cNvCxnSpPr>
            <a:cxnSpLocks/>
          </p:cNvCxnSpPr>
          <p:nvPr/>
        </p:nvCxnSpPr>
        <p:spPr>
          <a:xfrm flipV="1">
            <a:off x="4456090" y="2635432"/>
            <a:ext cx="451312" cy="5139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itre 1">
            <a:extLst>
              <a:ext uri="{FF2B5EF4-FFF2-40B4-BE49-F238E27FC236}">
                <a16:creationId xmlns:a16="http://schemas.microsoft.com/office/drawing/2014/main" id="{D0CBFB4A-37A5-29F7-F656-5F07549D9EA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38122" cy="725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c) Caractérisation de la déformation obtenue</a:t>
            </a:r>
          </a:p>
        </p:txBody>
      </p:sp>
    </p:spTree>
    <p:extLst>
      <p:ext uri="{BB962C8B-B14F-4D97-AF65-F5344CB8AC3E}">
        <p14:creationId xmlns:p14="http://schemas.microsoft.com/office/powerpoint/2010/main" val="2600506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849510-FD00-D5BE-42F3-0629A38D6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Decomposition</a:t>
            </a:r>
            <a:r>
              <a:rPr lang="fr-FR" dirty="0"/>
              <a:t> de la déformation du front d’onde sur le base de Zernike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AD94F24-FF3C-4D6A-5BE0-59B284D1E2D8}"/>
              </a:ext>
            </a:extLst>
          </p:cNvPr>
          <p:cNvSpPr txBox="1"/>
          <p:nvPr/>
        </p:nvSpPr>
        <p:spPr>
          <a:xfrm>
            <a:off x="1419249" y="2392349"/>
            <a:ext cx="13964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Produit scalaire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2D6602-0869-4B5C-F529-C6F317471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57" y="2692431"/>
            <a:ext cx="3261760" cy="470111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71F7C40-15F1-53AC-7AB3-2BC492D0F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105" y="4277810"/>
            <a:ext cx="1507117" cy="150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1AA85A6-2A4F-D678-386D-C4EEABF02F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26" y="4137124"/>
            <a:ext cx="2384654" cy="1788491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5E7F499A-5B03-03A9-A735-1B6051538AC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815657" y="3154380"/>
            <a:ext cx="1511448" cy="18769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1F45D2A-4A66-7344-9B14-8D3604A77EB0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2117453" y="3154380"/>
            <a:ext cx="208304" cy="9827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355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2B17B-E4C7-7272-5CE4-FF8413FEB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1314451"/>
            <a:ext cx="6447501" cy="936764"/>
          </a:xfrm>
        </p:spPr>
        <p:txBody>
          <a:bodyPr>
            <a:normAutofit fontScale="90000"/>
          </a:bodyPr>
          <a:lstStyle/>
          <a:p>
            <a:r>
              <a:rPr lang="fr-FR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Résultat obtenu après projection : ordres 0 et 1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BFBDFBC-0919-4BA0-D404-3B1B3CD6B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51214"/>
            <a:ext cx="3079148" cy="230936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12E66EB-E180-979F-4DBE-A60BAAD96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753" y="3380310"/>
            <a:ext cx="2884323" cy="216324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29B59DD-FEB3-578C-5A3D-FF74D7171C73}"/>
              </a:ext>
            </a:extLst>
          </p:cNvPr>
          <p:cNvSpPr txBox="1">
            <a:spLocks/>
          </p:cNvSpPr>
          <p:nvPr/>
        </p:nvSpPr>
        <p:spPr>
          <a:xfrm>
            <a:off x="1686038" y="4658968"/>
            <a:ext cx="7230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Ordre 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31D3ACC-D8BE-768C-E9C2-E8BCDBD6183F}"/>
              </a:ext>
            </a:extLst>
          </p:cNvPr>
          <p:cNvSpPr txBox="1"/>
          <p:nvPr/>
        </p:nvSpPr>
        <p:spPr>
          <a:xfrm>
            <a:off x="4813623" y="3103309"/>
            <a:ext cx="72058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Ordre 1</a:t>
            </a:r>
          </a:p>
        </p:txBody>
      </p:sp>
    </p:spTree>
    <p:extLst>
      <p:ext uri="{BB962C8B-B14F-4D97-AF65-F5344CB8AC3E}">
        <p14:creationId xmlns:p14="http://schemas.microsoft.com/office/powerpoint/2010/main" val="38038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2B17B-E4C7-7272-5CE4-FF8413FEB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1314451"/>
            <a:ext cx="6447501" cy="936764"/>
          </a:xfrm>
        </p:spPr>
        <p:txBody>
          <a:bodyPr>
            <a:normAutofit fontScale="90000"/>
          </a:bodyPr>
          <a:lstStyle/>
          <a:p>
            <a:r>
              <a:rPr lang="fr-FR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Résultat obtenu après projection : ordre 2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2D971A7-0B02-6C05-1F4F-46E5829B1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187" y="2251707"/>
            <a:ext cx="4389129" cy="329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99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2B17B-E4C7-7272-5CE4-FF8413FEB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1314451"/>
            <a:ext cx="6447501" cy="936764"/>
          </a:xfrm>
        </p:spPr>
        <p:txBody>
          <a:bodyPr>
            <a:normAutofit fontScale="90000"/>
          </a:bodyPr>
          <a:lstStyle/>
          <a:p>
            <a:r>
              <a:rPr lang="fr-FR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Résultat obtenu après projection : ordres 3 à 5</a:t>
            </a:r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C1F57EF-8EB1-95FE-6C0D-53B031044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51215"/>
            <a:ext cx="2050448" cy="153783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948AAD7-0B84-DE2F-2D14-845349704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845" y="3876264"/>
            <a:ext cx="2315818" cy="173686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2880997-6F3C-8A29-FB84-A85A5CEF52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662" y="2073798"/>
            <a:ext cx="2287001" cy="1715252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73EA621B-6A77-31C0-B7CE-C67B00F6295F}"/>
              </a:ext>
            </a:extLst>
          </p:cNvPr>
          <p:cNvSpPr txBox="1"/>
          <p:nvPr/>
        </p:nvSpPr>
        <p:spPr>
          <a:xfrm>
            <a:off x="1162882" y="3965713"/>
            <a:ext cx="7379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Ordre 3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9B5D4FF-A361-26D4-DFAF-10CD121DA156}"/>
              </a:ext>
            </a:extLst>
          </p:cNvPr>
          <p:cNvSpPr txBox="1"/>
          <p:nvPr/>
        </p:nvSpPr>
        <p:spPr>
          <a:xfrm>
            <a:off x="3361914" y="3512050"/>
            <a:ext cx="7454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Ordre 4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779AAA4-3D26-D67B-84FC-756C4C5BF2EF}"/>
              </a:ext>
            </a:extLst>
          </p:cNvPr>
          <p:cNvSpPr txBox="1"/>
          <p:nvPr/>
        </p:nvSpPr>
        <p:spPr>
          <a:xfrm>
            <a:off x="5672764" y="3965713"/>
            <a:ext cx="72307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Ordre 5</a:t>
            </a:r>
          </a:p>
        </p:txBody>
      </p:sp>
    </p:spTree>
    <p:extLst>
      <p:ext uri="{BB962C8B-B14F-4D97-AF65-F5344CB8AC3E}">
        <p14:creationId xmlns:p14="http://schemas.microsoft.com/office/powerpoint/2010/main" val="3239029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3F540497-512B-81EE-EF98-4CBC9811E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304" y="4197853"/>
            <a:ext cx="4049529" cy="1639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327E90D-33B7-2CED-F37A-3AA68301A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43" y="1213470"/>
            <a:ext cx="6447501" cy="990600"/>
          </a:xfrm>
        </p:spPr>
        <p:txBody>
          <a:bodyPr>
            <a:normAutofit/>
          </a:bodyPr>
          <a:lstStyle/>
          <a:p>
            <a:pPr algn="ctr"/>
            <a:r>
              <a:rPr lang="fr-FR" sz="21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Projection sur la base des Polynômes de Zernike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E5779A9-B9BC-6A19-2D0A-C9ADA71B213B}"/>
              </a:ext>
            </a:extLst>
          </p:cNvPr>
          <p:cNvSpPr txBox="1"/>
          <p:nvPr/>
        </p:nvSpPr>
        <p:spPr>
          <a:xfrm>
            <a:off x="4512650" y="4199470"/>
            <a:ext cx="79778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0,0191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D6C262C-8187-7DB3-80B2-6718401B5791}"/>
              </a:ext>
            </a:extLst>
          </p:cNvPr>
          <p:cNvSpPr txBox="1"/>
          <p:nvPr/>
        </p:nvSpPr>
        <p:spPr>
          <a:xfrm>
            <a:off x="3228172" y="4471609"/>
            <a:ext cx="139874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0,0013	</a:t>
            </a:r>
            <a:r>
              <a:rPr lang="fr-FR" sz="1350" b="1" dirty="0"/>
              <a:t>0,0055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4F40267-0271-19A2-8991-6E14815B06C3}"/>
              </a:ext>
            </a:extLst>
          </p:cNvPr>
          <p:cNvSpPr txBox="1"/>
          <p:nvPr/>
        </p:nvSpPr>
        <p:spPr>
          <a:xfrm>
            <a:off x="2853330" y="4736839"/>
            <a:ext cx="220348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 dirty="0"/>
              <a:t>-0,0040	-0,0041</a:t>
            </a:r>
            <a:r>
              <a:rPr lang="fr-FR" sz="1350" dirty="0"/>
              <a:t>	-0,0003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371E552-F9E0-F21D-1535-219FD302E971}"/>
              </a:ext>
            </a:extLst>
          </p:cNvPr>
          <p:cNvSpPr txBox="1"/>
          <p:nvPr/>
        </p:nvSpPr>
        <p:spPr>
          <a:xfrm>
            <a:off x="2545733" y="5013838"/>
            <a:ext cx="287679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 dirty="0"/>
              <a:t>-0,0023	-0,0026</a:t>
            </a:r>
            <a:r>
              <a:rPr lang="fr-FR" sz="1350" dirty="0"/>
              <a:t>	-0,0013	0,0019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764C544-A81E-A8FA-378B-B2D5FA476A6B}"/>
              </a:ext>
            </a:extLst>
          </p:cNvPr>
          <p:cNvSpPr txBox="1"/>
          <p:nvPr/>
        </p:nvSpPr>
        <p:spPr>
          <a:xfrm>
            <a:off x="2173751" y="5271838"/>
            <a:ext cx="350759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-0,0007	0,0010	-0,0001	-0,0007	-0,0005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BB321E5-7584-4327-590F-1A37D84033FF}"/>
              </a:ext>
            </a:extLst>
          </p:cNvPr>
          <p:cNvSpPr txBox="1"/>
          <p:nvPr/>
        </p:nvSpPr>
        <p:spPr>
          <a:xfrm>
            <a:off x="1861198" y="5550809"/>
            <a:ext cx="430471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-0,0013	0,0011	0,0010	0,0008	-0,0002 </a:t>
            </a:r>
            <a:r>
              <a:rPr lang="fr-FR" sz="900" dirty="0"/>
              <a:t>-1,58e-5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4AD5A5C-4F7F-A8B2-3509-81B30782BBEB}"/>
              </a:ext>
            </a:extLst>
          </p:cNvPr>
          <p:cNvSpPr txBox="1"/>
          <p:nvPr/>
        </p:nvSpPr>
        <p:spPr>
          <a:xfrm>
            <a:off x="3484812" y="3911158"/>
            <a:ext cx="9276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/>
              <a:t>Résultats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3DDD591A-A74C-85E6-32DE-322575FBD1B9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4151314" y="4337974"/>
            <a:ext cx="361336" cy="115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777483DE-3F7B-21FD-3F45-8BB050586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614" y="1841778"/>
            <a:ext cx="2287001" cy="171525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215739B-B421-F8AE-5855-E18A5E4116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14" y="1872372"/>
            <a:ext cx="2384654" cy="178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16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539DB4-6C60-280F-86F6-BDE2E7B65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D893C43-955F-2233-9F8D-B248B6C55486}"/>
              </a:ext>
            </a:extLst>
          </p:cNvPr>
          <p:cNvSpPr txBox="1"/>
          <p:nvPr/>
        </p:nvSpPr>
        <p:spPr>
          <a:xfrm>
            <a:off x="1215822" y="2305051"/>
            <a:ext cx="503185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884">
              <a:defRPr/>
            </a:pPr>
            <a:r>
              <a:rPr lang="fr-FR" sz="1350" dirty="0">
                <a:solidFill>
                  <a:prstClr val="black"/>
                </a:solidFill>
                <a:latin typeface="Trebuchet MS" panose="020B0603020202020204"/>
              </a:rPr>
              <a:t>Mesure précise des défauts :</a:t>
            </a:r>
          </a:p>
          <a:p>
            <a:pPr marL="214303" indent="-214303" defTabSz="342884">
              <a:buFont typeface="Symbol" panose="05050102010706020507" pitchFamily="18" charset="2"/>
              <a:buChar char="Þ"/>
              <a:defRPr/>
            </a:pPr>
            <a:r>
              <a:rPr lang="fr-FR" sz="1350" dirty="0">
                <a:solidFill>
                  <a:prstClr val="black"/>
                </a:solidFill>
                <a:latin typeface="Trebuchet MS" panose="020B0603020202020204"/>
              </a:rPr>
              <a:t>Elaboration d’une correction OU changement de la position du rayon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C64FD5B-8B0B-F867-75CE-C2CD4FD118D8}"/>
              </a:ext>
            </a:extLst>
          </p:cNvPr>
          <p:cNvSpPr txBox="1"/>
          <p:nvPr/>
        </p:nvSpPr>
        <p:spPr>
          <a:xfrm>
            <a:off x="1977147" y="3483718"/>
            <a:ext cx="291100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Schémas laser déplacé</a:t>
            </a:r>
          </a:p>
        </p:txBody>
      </p:sp>
    </p:spTree>
    <p:extLst>
      <p:ext uri="{BB962C8B-B14F-4D97-AF65-F5344CB8AC3E}">
        <p14:creationId xmlns:p14="http://schemas.microsoft.com/office/powerpoint/2010/main" val="2437872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54DC89D-01FF-4024-B23B-ABFC09DFA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0618" y="163347"/>
            <a:ext cx="3243939" cy="714805"/>
          </a:xfrm>
        </p:spPr>
        <p:txBody>
          <a:bodyPr/>
          <a:lstStyle/>
          <a:p>
            <a:pPr algn="l"/>
            <a:r>
              <a:rPr lang="fr-FR" dirty="0"/>
              <a:t>Sommaire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F02CBF04-BE52-47FC-9FC8-B0C8E834C9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941" y="1441174"/>
            <a:ext cx="6263841" cy="4333404"/>
          </a:xfrm>
        </p:spPr>
        <p:txBody>
          <a:bodyPr>
            <a:normAutofit fontScale="92500" lnSpcReduction="10000"/>
          </a:bodyPr>
          <a:lstStyle/>
          <a:p>
            <a:pPr marL="400050" indent="-400050" algn="l">
              <a:buFont typeface="+mj-lt"/>
              <a:buAutoNum type="romanUcPeriod"/>
            </a:pPr>
            <a:r>
              <a:rPr lang="fr-FR" sz="1800" dirty="0">
                <a:solidFill>
                  <a:schemeClr val="tx1"/>
                </a:solidFill>
              </a:rPr>
              <a:t>Introduction</a:t>
            </a:r>
          </a:p>
          <a:p>
            <a:pPr marL="385745" indent="-385745" algn="l">
              <a:buFont typeface="+mj-lt"/>
              <a:buAutoNum type="romanUcPeriod"/>
            </a:pPr>
            <a:r>
              <a:rPr lang="fr-FR" sz="1800" dirty="0">
                <a:solidFill>
                  <a:schemeClr val="tx1"/>
                </a:solidFill>
              </a:rPr>
              <a:t>Mise en évidence de la déformation d’un front d’onde de manière simple</a:t>
            </a:r>
          </a:p>
          <a:p>
            <a:pPr marL="514325" lvl="1" indent="-171442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 Expérience</a:t>
            </a:r>
          </a:p>
          <a:p>
            <a:pPr marL="514325" lvl="1" indent="-171442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 Simulation</a:t>
            </a:r>
          </a:p>
          <a:p>
            <a:pPr marL="385745" indent="-385745" algn="l">
              <a:buAutoNum type="romanUcPeriod"/>
            </a:pPr>
            <a:r>
              <a:rPr lang="fr-FR" sz="1800" dirty="0">
                <a:solidFill>
                  <a:schemeClr val="tx1"/>
                </a:solidFill>
              </a:rPr>
              <a:t>Mesure de la déformation d’un front d’onde type </a:t>
            </a:r>
            <a:r>
              <a:rPr lang="fr-FR" sz="1800" dirty="0" err="1">
                <a:solidFill>
                  <a:schemeClr val="tx1"/>
                </a:solidFill>
              </a:rPr>
              <a:t>Shack</a:t>
            </a:r>
            <a:r>
              <a:rPr lang="fr-FR" sz="1800" dirty="0">
                <a:solidFill>
                  <a:schemeClr val="tx1"/>
                </a:solidFill>
              </a:rPr>
              <a:t>-Hartmann</a:t>
            </a:r>
          </a:p>
          <a:p>
            <a:pPr marL="800100" lvl="1" indent="-342900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Expérimentations</a:t>
            </a:r>
          </a:p>
          <a:p>
            <a:pPr marL="800100" lvl="1" indent="-342900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Données obtenues</a:t>
            </a:r>
            <a:endParaRPr lang="fr-FR" dirty="0"/>
          </a:p>
          <a:p>
            <a:pPr marL="385745" indent="-385745" algn="l">
              <a:buAutoNum type="romanUcPeriod"/>
            </a:pPr>
            <a:r>
              <a:rPr lang="fr-FR" sz="1800" dirty="0">
                <a:solidFill>
                  <a:schemeClr val="tx1"/>
                </a:solidFill>
              </a:rPr>
              <a:t>Traitement informatique du front d’onde reçu</a:t>
            </a:r>
          </a:p>
          <a:p>
            <a:pPr marL="800100" lvl="1" indent="-342900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Détermination du front d’onde aux points d’</a:t>
            </a:r>
            <a:r>
              <a:rPr lang="fr-FR" dirty="0" err="1">
                <a:solidFill>
                  <a:schemeClr val="tx1"/>
                </a:solidFill>
              </a:rPr>
              <a:t>échantillonage</a:t>
            </a:r>
            <a:endParaRPr lang="fr-FR" dirty="0">
              <a:solidFill>
                <a:schemeClr val="tx1"/>
              </a:solidFill>
            </a:endParaRPr>
          </a:p>
          <a:p>
            <a:pPr marL="800100" lvl="1" indent="-342900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Interpolation de Lagrange</a:t>
            </a:r>
          </a:p>
          <a:p>
            <a:pPr marL="800100" lvl="1" indent="-342900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Caractérisation de la déformation du front d’onde	</a:t>
            </a:r>
          </a:p>
        </p:txBody>
      </p:sp>
    </p:spTree>
    <p:extLst>
      <p:ext uri="{BB962C8B-B14F-4D97-AF65-F5344CB8AC3E}">
        <p14:creationId xmlns:p14="http://schemas.microsoft.com/office/powerpoint/2010/main" val="270667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FC4906-A78A-C744-7451-38AF76A7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18" y="112854"/>
            <a:ext cx="5305829" cy="990600"/>
          </a:xfrm>
        </p:spPr>
        <p:txBody>
          <a:bodyPr>
            <a:normAutofit/>
          </a:bodyPr>
          <a:lstStyle/>
          <a:p>
            <a:r>
              <a:rPr lang="fr-FR" sz="2800" dirty="0"/>
              <a:t>I.	Introduction</a:t>
            </a:r>
            <a:br>
              <a:rPr lang="fr-FR" sz="2800" dirty="0"/>
            </a:br>
            <a:r>
              <a:rPr lang="fr-FR" sz="2800" dirty="0"/>
              <a:t>	a)  Présentation générale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7BC7678-AF04-E3B1-813C-A919253B9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9846" y="2525191"/>
            <a:ext cx="3322154" cy="220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FE1066F-CD93-709C-08C0-EF8CF79FEF32}"/>
              </a:ext>
            </a:extLst>
          </p:cNvPr>
          <p:cNvSpPr txBox="1"/>
          <p:nvPr/>
        </p:nvSpPr>
        <p:spPr>
          <a:xfrm>
            <a:off x="2553535" y="1932594"/>
            <a:ext cx="714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L’œil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28C5556-5E1B-C3FC-10AB-F869924EFD12}"/>
              </a:ext>
            </a:extLst>
          </p:cNvPr>
          <p:cNvSpPr txBox="1"/>
          <p:nvPr/>
        </p:nvSpPr>
        <p:spPr>
          <a:xfrm>
            <a:off x="5299211" y="3073279"/>
            <a:ext cx="1595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Quelques origines des défauts :</a:t>
            </a:r>
          </a:p>
          <a:p>
            <a:pPr marL="214303" indent="-214303">
              <a:buFontTx/>
              <a:buChar char="-"/>
            </a:pPr>
            <a:r>
              <a:rPr lang="fr-FR" sz="1350" dirty="0"/>
              <a:t>Cristallin</a:t>
            </a:r>
          </a:p>
          <a:p>
            <a:pPr marL="214303" indent="-214303">
              <a:buFontTx/>
              <a:buChar char="-"/>
            </a:pPr>
            <a:r>
              <a:rPr lang="fr-FR" sz="1350" dirty="0"/>
              <a:t>Humeurs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131E79-2FB6-68C6-DF3F-75F508917ACD}"/>
              </a:ext>
            </a:extLst>
          </p:cNvPr>
          <p:cNvSpPr/>
          <p:nvPr/>
        </p:nvSpPr>
        <p:spPr>
          <a:xfrm>
            <a:off x="3067038" y="2525188"/>
            <a:ext cx="469624" cy="13329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0A97B8-E576-D57B-2B53-34A2D01A634F}"/>
              </a:ext>
            </a:extLst>
          </p:cNvPr>
          <p:cNvSpPr/>
          <p:nvPr/>
        </p:nvSpPr>
        <p:spPr>
          <a:xfrm>
            <a:off x="1249846" y="3218447"/>
            <a:ext cx="415777" cy="23765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2F3E8A-10E6-A4AB-72AD-48C57F7BC6BC}"/>
              </a:ext>
            </a:extLst>
          </p:cNvPr>
          <p:cNvSpPr/>
          <p:nvPr/>
        </p:nvSpPr>
        <p:spPr>
          <a:xfrm>
            <a:off x="2425966" y="4478227"/>
            <a:ext cx="684734" cy="13329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3802E3-90E5-986D-B862-338622F060A2}"/>
              </a:ext>
            </a:extLst>
          </p:cNvPr>
          <p:cNvSpPr/>
          <p:nvPr/>
        </p:nvSpPr>
        <p:spPr>
          <a:xfrm>
            <a:off x="1382356" y="4156476"/>
            <a:ext cx="477079" cy="141971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  <p:extLst>
      <p:ext uri="{BB962C8B-B14F-4D97-AF65-F5344CB8AC3E}">
        <p14:creationId xmlns:p14="http://schemas.microsoft.com/office/powerpoint/2010/main" val="3981532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422705-9E62-4127-BEB7-DE644CD3FA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8966" y="109893"/>
            <a:ext cx="4800600" cy="955053"/>
          </a:xfrm>
        </p:spPr>
        <p:txBody>
          <a:bodyPr vert="horz" lIns="68580" tIns="34290" rIns="68580" bIns="3429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FR" sz="2850" dirty="0"/>
              <a:t>	</a:t>
            </a:r>
            <a:br>
              <a:rPr lang="fr-FR" sz="2850" dirty="0"/>
            </a:br>
            <a:br>
              <a:rPr lang="fr-FR" sz="2850" dirty="0"/>
            </a:br>
            <a:br>
              <a:rPr lang="fr-FR" sz="2850" dirty="0"/>
            </a:br>
            <a:r>
              <a:rPr lang="fr-FR" sz="3100" dirty="0"/>
              <a:t>I.	Introduction</a:t>
            </a:r>
            <a:br>
              <a:rPr lang="fr-FR" sz="3100" dirty="0"/>
            </a:br>
            <a:r>
              <a:rPr lang="fr-FR" sz="3100" dirty="0"/>
              <a:t>	b)  Modélisation de l’œil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4C88219-38FD-4CB0-BCE7-ED6B6DF094C9}"/>
              </a:ext>
            </a:extLst>
          </p:cNvPr>
          <p:cNvSpPr txBox="1"/>
          <p:nvPr/>
        </p:nvSpPr>
        <p:spPr>
          <a:xfrm>
            <a:off x="2813207" y="4570419"/>
            <a:ext cx="239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Modèle plan de l’</a:t>
            </a:r>
            <a:r>
              <a:rPr lang="fr-FR" dirty="0" err="1"/>
              <a:t>oeil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6FE9EE-0E3F-EEC8-0C71-6F481EA89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91" y="1722002"/>
            <a:ext cx="4513218" cy="274962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520CA41-AEF6-0FF9-1B4D-FC66614D7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020" y="2136130"/>
            <a:ext cx="563478" cy="192136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9FF8C50-1F86-FF60-C967-B3E298278CA5}"/>
              </a:ext>
            </a:extLst>
          </p:cNvPr>
          <p:cNvSpPr txBox="1"/>
          <p:nvPr/>
        </p:nvSpPr>
        <p:spPr>
          <a:xfrm>
            <a:off x="789411" y="4105520"/>
            <a:ext cx="1192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Front d’onde</a:t>
            </a:r>
          </a:p>
        </p:txBody>
      </p:sp>
    </p:spTree>
    <p:extLst>
      <p:ext uri="{BB962C8B-B14F-4D97-AF65-F5344CB8AC3E}">
        <p14:creationId xmlns:p14="http://schemas.microsoft.com/office/powerpoint/2010/main" val="2703904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0AC0E2-BB35-4383-BDDB-720750B65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344" y="99103"/>
            <a:ext cx="6447501" cy="990600"/>
          </a:xfrm>
        </p:spPr>
        <p:txBody>
          <a:bodyPr>
            <a:normAutofit/>
          </a:bodyPr>
          <a:lstStyle/>
          <a:p>
            <a:r>
              <a:rPr lang="fr-FR" sz="2800" dirty="0"/>
              <a:t>I.	Introduction</a:t>
            </a:r>
            <a:br>
              <a:rPr lang="fr-FR" sz="2800" dirty="0"/>
            </a:br>
            <a:r>
              <a:rPr lang="fr-FR" sz="2800" dirty="0"/>
              <a:t>	c) Différents défauts de l’œil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364C3396-4BBC-4E09-9114-5E38191320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1951183"/>
              </p:ext>
            </p:extLst>
          </p:nvPr>
        </p:nvGraphicFramePr>
        <p:xfrm>
          <a:off x="508397" y="2477692"/>
          <a:ext cx="6447234" cy="2663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3617">
                  <a:extLst>
                    <a:ext uri="{9D8B030D-6E8A-4147-A177-3AD203B41FA5}">
                      <a16:colId xmlns:a16="http://schemas.microsoft.com/office/drawing/2014/main" val="3191260950"/>
                    </a:ext>
                  </a:extLst>
                </a:gridCol>
                <a:gridCol w="3223617">
                  <a:extLst>
                    <a:ext uri="{9D8B030D-6E8A-4147-A177-3AD203B41FA5}">
                      <a16:colId xmlns:a16="http://schemas.microsoft.com/office/drawing/2014/main" val="1700187404"/>
                    </a:ext>
                  </a:extLst>
                </a:gridCol>
              </a:tblGrid>
              <a:tr h="610142">
                <a:tc>
                  <a:txBody>
                    <a:bodyPr/>
                    <a:lstStyle/>
                    <a:p>
                      <a:pPr algn="ctr"/>
                      <a:endParaRPr lang="fr-FR" sz="1000" dirty="0"/>
                    </a:p>
                    <a:p>
                      <a:pPr algn="ctr"/>
                      <a:r>
                        <a:rPr lang="fr-FR" sz="1000" dirty="0"/>
                        <a:t>Défauts classiques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fr-FR" sz="1000" dirty="0"/>
                    </a:p>
                    <a:p>
                      <a:pPr algn="ctr"/>
                      <a:r>
                        <a:rPr lang="fr-FR" sz="1000" dirty="0"/>
                        <a:t>Défauts de haut degré</a:t>
                      </a:r>
                    </a:p>
                  </a:txBody>
                  <a:tcPr marL="68580" marR="68580" marT="34290" marB="34290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76600"/>
                  </a:ext>
                </a:extLst>
              </a:tr>
              <a:tr h="2053017">
                <a:tc>
                  <a:txBody>
                    <a:bodyPr/>
                    <a:lstStyle/>
                    <a:p>
                      <a:endParaRPr lang="fr-FR" sz="1000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000" dirty="0"/>
                        <a:t>Myopie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000" dirty="0"/>
                        <a:t>Hypermétropie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000" dirty="0"/>
                        <a:t>Astigmatisme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000" dirty="0"/>
                        <a:t>Presbytie…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fr-FR" sz="1000" dirty="0"/>
                    </a:p>
                    <a:p>
                      <a:pPr marL="0" indent="0">
                        <a:buFontTx/>
                        <a:buNone/>
                      </a:pPr>
                      <a:endParaRPr lang="fr-FR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000" dirty="0"/>
                        <a:t>Inhomogénéités dans les humeurs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000" dirty="0"/>
                        <a:t>Défauts du cristallin (Cornée déformée)</a:t>
                      </a:r>
                    </a:p>
                  </a:txBody>
                  <a:tcPr marL="68580" marR="68580" marT="34290" marB="3429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538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0820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473341-24E7-4F98-A89E-C0BDBB954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78" y="227375"/>
            <a:ext cx="6920406" cy="1393395"/>
          </a:xfrm>
        </p:spPr>
        <p:txBody>
          <a:bodyPr>
            <a:normAutofit/>
          </a:bodyPr>
          <a:lstStyle/>
          <a:p>
            <a:r>
              <a:rPr lang="fr-FR" sz="2800" dirty="0"/>
              <a:t>II.	 Mise en évidence de la déformation d’un front d’onde par les inhomogénéités</a:t>
            </a:r>
            <a:br>
              <a:rPr lang="fr-FR" sz="2800" dirty="0"/>
            </a:br>
            <a:r>
              <a:rPr lang="fr-FR" sz="2800" dirty="0"/>
              <a:t>	a)  Expérience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B01844B-1B84-4F0F-BE3F-B3F256578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323" y="2562815"/>
            <a:ext cx="3634424" cy="245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A59B433-CDB8-45CE-9A99-7ECE2CC7044B}"/>
              </a:ext>
            </a:extLst>
          </p:cNvPr>
          <p:cNvSpPr txBox="1"/>
          <p:nvPr/>
        </p:nvSpPr>
        <p:spPr>
          <a:xfrm>
            <a:off x="2241104" y="3674141"/>
            <a:ext cx="5709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lampe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7A20E3B-1AEC-4684-91C9-38E8EBF0FEA1}"/>
              </a:ext>
            </a:extLst>
          </p:cNvPr>
          <p:cNvSpPr txBox="1"/>
          <p:nvPr/>
        </p:nvSpPr>
        <p:spPr>
          <a:xfrm>
            <a:off x="2787666" y="3674141"/>
            <a:ext cx="5426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lettre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EE42DBB-3D52-4A21-B9C7-707531A29E86}"/>
              </a:ext>
            </a:extLst>
          </p:cNvPr>
          <p:cNvSpPr txBox="1"/>
          <p:nvPr/>
        </p:nvSpPr>
        <p:spPr>
          <a:xfrm>
            <a:off x="2812085" y="4623886"/>
            <a:ext cx="10364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Lentille</a:t>
            </a:r>
          </a:p>
          <a:p>
            <a:pPr algn="ctr"/>
            <a:r>
              <a:rPr lang="fr-FR" sz="1050" dirty="0"/>
              <a:t> convergente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17C030A-CC5A-49C6-9449-3E0DD4718BAD}"/>
              </a:ext>
            </a:extLst>
          </p:cNvPr>
          <p:cNvSpPr txBox="1"/>
          <p:nvPr/>
        </p:nvSpPr>
        <p:spPr>
          <a:xfrm>
            <a:off x="3453472" y="2205765"/>
            <a:ext cx="8370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Montage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7C741EC-4EB5-44D3-8133-8D0BA8A8F2B5}"/>
              </a:ext>
            </a:extLst>
          </p:cNvPr>
          <p:cNvCxnSpPr>
            <a:cxnSpLocks/>
          </p:cNvCxnSpPr>
          <p:nvPr/>
        </p:nvCxnSpPr>
        <p:spPr>
          <a:xfrm>
            <a:off x="3769018" y="3261736"/>
            <a:ext cx="259481" cy="47287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4DCCBD13-F6F9-473D-9BB6-81A17ADD9FC4}"/>
              </a:ext>
            </a:extLst>
          </p:cNvPr>
          <p:cNvSpPr txBox="1"/>
          <p:nvPr/>
        </p:nvSpPr>
        <p:spPr>
          <a:xfrm>
            <a:off x="3511281" y="2988373"/>
            <a:ext cx="4651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eau</a:t>
            </a:r>
          </a:p>
        </p:txBody>
      </p:sp>
    </p:spTree>
    <p:extLst>
      <p:ext uri="{BB962C8B-B14F-4D97-AF65-F5344CB8AC3E}">
        <p14:creationId xmlns:p14="http://schemas.microsoft.com/office/powerpoint/2010/main" val="3871153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1623D1A-0268-4EEB-AA19-CA60583C2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20" y="1997530"/>
            <a:ext cx="1879092" cy="250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CE92ADD-D75F-4E36-A725-0C05475BD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893" y="1997530"/>
            <a:ext cx="1879092" cy="250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B661197-AD99-4B66-9204-BDA0B68E6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167" y="1997530"/>
            <a:ext cx="1879092" cy="250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5771B76C-5C94-4031-B78F-8C7095217ACB}"/>
              </a:ext>
            </a:extLst>
          </p:cNvPr>
          <p:cNvCxnSpPr>
            <a:cxnSpLocks/>
          </p:cNvCxnSpPr>
          <p:nvPr/>
        </p:nvCxnSpPr>
        <p:spPr>
          <a:xfrm>
            <a:off x="286918" y="4784304"/>
            <a:ext cx="63533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983103B1-0E54-4C6B-B269-FB08063BF2FC}"/>
              </a:ext>
            </a:extLst>
          </p:cNvPr>
          <p:cNvSpPr txBox="1"/>
          <p:nvPr/>
        </p:nvSpPr>
        <p:spPr>
          <a:xfrm>
            <a:off x="6640259" y="4502986"/>
            <a:ext cx="2535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t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9F07BE6-B121-4D88-A26B-3DB51FFBD76E}"/>
              </a:ext>
            </a:extLst>
          </p:cNvPr>
          <p:cNvCxnSpPr>
            <a:cxnSpLocks/>
          </p:cNvCxnSpPr>
          <p:nvPr/>
        </p:nvCxnSpPr>
        <p:spPr>
          <a:xfrm>
            <a:off x="384620" y="4714324"/>
            <a:ext cx="0" cy="1539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EA98AE88-C38B-4F49-AD10-2B6F780767C8}"/>
              </a:ext>
            </a:extLst>
          </p:cNvPr>
          <p:cNvSpPr txBox="1"/>
          <p:nvPr/>
        </p:nvSpPr>
        <p:spPr>
          <a:xfrm>
            <a:off x="384619" y="4799760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0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A098935-DCE2-15B2-AE12-A7B4DA04C470}"/>
              </a:ext>
            </a:extLst>
          </p:cNvPr>
          <p:cNvSpPr txBox="1"/>
          <p:nvPr/>
        </p:nvSpPr>
        <p:spPr>
          <a:xfrm>
            <a:off x="384622" y="1193154"/>
            <a:ext cx="18739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À t=0 : </a:t>
            </a:r>
            <a:r>
              <a:rPr lang="fr-FR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Ajout d’eau concentrée en sucre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E36F8362-5306-79C7-C1F3-CA44B03D2D25}"/>
              </a:ext>
            </a:extLst>
          </p:cNvPr>
          <p:cNvSpPr/>
          <p:nvPr/>
        </p:nvSpPr>
        <p:spPr>
          <a:xfrm>
            <a:off x="2370251" y="1385198"/>
            <a:ext cx="452694" cy="892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275D12D-FCC6-4B74-0485-7074263167C6}"/>
              </a:ext>
            </a:extLst>
          </p:cNvPr>
          <p:cNvSpPr txBox="1"/>
          <p:nvPr/>
        </p:nvSpPr>
        <p:spPr>
          <a:xfrm>
            <a:off x="3014086" y="1266148"/>
            <a:ext cx="26956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Milieu Hétérogène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1BC7958-EF56-43F0-ACEB-E8148D014562}"/>
              </a:ext>
            </a:extLst>
          </p:cNvPr>
          <p:cNvSpPr txBox="1"/>
          <p:nvPr/>
        </p:nvSpPr>
        <p:spPr>
          <a:xfrm>
            <a:off x="384620" y="1677899"/>
            <a:ext cx="27812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observée :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0864931-93BA-56A1-DD71-5933F5299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533699" cy="1184683"/>
          </a:xfrm>
        </p:spPr>
        <p:txBody>
          <a:bodyPr>
            <a:normAutofit fontScale="90000"/>
          </a:bodyPr>
          <a:lstStyle/>
          <a:p>
            <a:r>
              <a:rPr lang="fr-FR" sz="2400" dirty="0"/>
              <a:t>II.	 Mise en évidence de la déformation d’un front d’onde par les inhomogénéités</a:t>
            </a:r>
            <a:br>
              <a:rPr lang="fr-FR" sz="2400" dirty="0"/>
            </a:br>
            <a:r>
              <a:rPr lang="fr-FR" sz="2400" dirty="0"/>
              <a:t>	a)  Expérience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C858EB64-0496-C444-75B0-89B43A421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622" y="5076761"/>
            <a:ext cx="3219173" cy="86185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fr-FR" b="1" u="sng" dirty="0"/>
              <a:t>Deux phénomènes entrent en jeu ici :</a:t>
            </a:r>
          </a:p>
          <a:p>
            <a:pPr>
              <a:buFontTx/>
              <a:buChar char="-"/>
            </a:pPr>
            <a:r>
              <a:rPr lang="fr-FR" dirty="0"/>
              <a:t>La réfraction</a:t>
            </a:r>
          </a:p>
          <a:p>
            <a:pPr>
              <a:buFontTx/>
              <a:buChar char="-"/>
            </a:pPr>
            <a:r>
              <a:rPr lang="fr-FR" dirty="0"/>
              <a:t>La différence de temps de parcours</a:t>
            </a:r>
          </a:p>
        </p:txBody>
      </p:sp>
    </p:spTree>
    <p:extLst>
      <p:ext uri="{BB962C8B-B14F-4D97-AF65-F5344CB8AC3E}">
        <p14:creationId xmlns:p14="http://schemas.microsoft.com/office/powerpoint/2010/main" val="1766247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9CD821-680E-497C-B441-FD2D5F780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83" y="276284"/>
            <a:ext cx="6870100" cy="1794428"/>
          </a:xfrm>
        </p:spPr>
        <p:txBody>
          <a:bodyPr>
            <a:noAutofit/>
          </a:bodyPr>
          <a:lstStyle/>
          <a:p>
            <a:r>
              <a:rPr lang="fr-FR" sz="2800" dirty="0"/>
              <a:t>II.	Mise en évidence de la déformation du 	front d’onde par les inhomogénéités</a:t>
            </a:r>
            <a:br>
              <a:rPr lang="fr-FR" sz="2800" dirty="0"/>
            </a:br>
            <a:r>
              <a:rPr lang="fr-FR" sz="2800" dirty="0"/>
              <a:t>	b) Simulation : estimation du temps de 		parcours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1ABE1BA-29E6-408B-BAD3-CC9414ACBA1F}"/>
              </a:ext>
            </a:extLst>
          </p:cNvPr>
          <p:cNvSpPr txBox="1"/>
          <p:nvPr/>
        </p:nvSpPr>
        <p:spPr>
          <a:xfrm>
            <a:off x="4129200" y="5046940"/>
            <a:ext cx="345946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350" b="1" dirty="0">
                <a:solidFill>
                  <a:srgbClr val="000000"/>
                </a:solidFill>
                <a:latin typeface="Roboto" panose="02000000000000000000" pitchFamily="2" charset="0"/>
              </a:rPr>
              <a:t>Front d’onde après traversée de la cuve</a:t>
            </a:r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 </a:t>
            </a:r>
            <a:endParaRPr lang="fr-FR" sz="1350" dirty="0"/>
          </a:p>
          <a:p>
            <a:pPr algn="ctr"/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(décalage en fonction du temps)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B2B03C1-BB7A-420F-B26F-F4E91329DBA1}"/>
              </a:ext>
            </a:extLst>
          </p:cNvPr>
          <p:cNvSpPr txBox="1"/>
          <p:nvPr/>
        </p:nvSpPr>
        <p:spPr>
          <a:xfrm>
            <a:off x="3678335" y="2554651"/>
            <a:ext cx="4574432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350" b="1" dirty="0">
                <a:solidFill>
                  <a:srgbClr val="000000"/>
                </a:solidFill>
                <a:latin typeface="Roboto" panose="02000000000000000000" pitchFamily="2" charset="0"/>
              </a:rPr>
              <a:t>Simulation des inhomogénéités</a:t>
            </a:r>
            <a:endParaRPr lang="fr-FR" sz="1350" dirty="0"/>
          </a:p>
          <a:p>
            <a:br>
              <a:rPr lang="fr-FR" sz="1350" dirty="0"/>
            </a:br>
            <a:endParaRPr lang="fr-FR" sz="1350" dirty="0"/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F4C491B0-E35B-4F94-A991-F0C6E501C36D}"/>
              </a:ext>
            </a:extLst>
          </p:cNvPr>
          <p:cNvCxnSpPr>
            <a:cxnSpLocks/>
          </p:cNvCxnSpPr>
          <p:nvPr/>
        </p:nvCxnSpPr>
        <p:spPr>
          <a:xfrm>
            <a:off x="131481" y="3090871"/>
            <a:ext cx="678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94E528F4-DCFF-4522-8C7B-FA163DE5D016}"/>
              </a:ext>
            </a:extLst>
          </p:cNvPr>
          <p:cNvCxnSpPr>
            <a:cxnSpLocks/>
          </p:cNvCxnSpPr>
          <p:nvPr/>
        </p:nvCxnSpPr>
        <p:spPr>
          <a:xfrm>
            <a:off x="140939" y="4660543"/>
            <a:ext cx="678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2636701-50CB-4925-B2C8-BE24D92FD6F2}"/>
              </a:ext>
            </a:extLst>
          </p:cNvPr>
          <p:cNvCxnSpPr>
            <a:cxnSpLocks/>
          </p:cNvCxnSpPr>
          <p:nvPr/>
        </p:nvCxnSpPr>
        <p:spPr>
          <a:xfrm>
            <a:off x="131481" y="3460522"/>
            <a:ext cx="678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DCE66910-17AA-4E24-AA61-4EFB40B09DEB}"/>
              </a:ext>
            </a:extLst>
          </p:cNvPr>
          <p:cNvCxnSpPr>
            <a:cxnSpLocks/>
          </p:cNvCxnSpPr>
          <p:nvPr/>
        </p:nvCxnSpPr>
        <p:spPr>
          <a:xfrm>
            <a:off x="131481" y="3839901"/>
            <a:ext cx="678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1CE1A96-FDCE-4A1C-A01B-00803CCD3408}"/>
              </a:ext>
            </a:extLst>
          </p:cNvPr>
          <p:cNvCxnSpPr>
            <a:cxnSpLocks/>
          </p:cNvCxnSpPr>
          <p:nvPr/>
        </p:nvCxnSpPr>
        <p:spPr>
          <a:xfrm>
            <a:off x="140939" y="4263054"/>
            <a:ext cx="678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AB1EE0DC-8192-42DF-B484-F7E391ADD307}"/>
              </a:ext>
            </a:extLst>
          </p:cNvPr>
          <p:cNvSpPr txBox="1"/>
          <p:nvPr/>
        </p:nvSpPr>
        <p:spPr>
          <a:xfrm>
            <a:off x="53648" y="2360176"/>
            <a:ext cx="15600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Lumière en phase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6BCA5E65-81C7-A22F-C184-B5CD35006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607" y="2959316"/>
            <a:ext cx="2971887" cy="197875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8509C8EA-6589-DA72-9859-345B2D5C1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14" y="2892750"/>
            <a:ext cx="3408059" cy="204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6329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3186</TotalTime>
  <Words>688</Words>
  <Application>Microsoft Office PowerPoint</Application>
  <PresentationFormat>Affichage à l'écran (4:3)</PresentationFormat>
  <Paragraphs>119</Paragraphs>
  <Slides>26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3" baseType="lpstr">
      <vt:lpstr>Arial</vt:lpstr>
      <vt:lpstr>Calibri</vt:lpstr>
      <vt:lpstr>Roboto</vt:lpstr>
      <vt:lpstr>Symbol</vt:lpstr>
      <vt:lpstr>Trebuchet MS</vt:lpstr>
      <vt:lpstr>Wingdings 3</vt:lpstr>
      <vt:lpstr>Facette</vt:lpstr>
      <vt:lpstr>Mesure des défauts de l’œil</vt:lpstr>
      <vt:lpstr>Objectifs</vt:lpstr>
      <vt:lpstr>Sommaire</vt:lpstr>
      <vt:lpstr>I. Introduction  a)  Présentation générale</vt:lpstr>
      <vt:lpstr>    I. Introduction  b)  Modélisation de l’œil</vt:lpstr>
      <vt:lpstr>I. Introduction  c) Différents défauts de l’œil</vt:lpstr>
      <vt:lpstr>II.  Mise en évidence de la déformation d’un front d’onde par les inhomogénéités  a)  Expérience</vt:lpstr>
      <vt:lpstr>II.  Mise en évidence de la déformation d’un front d’onde par les inhomogénéités  a)  Expérience</vt:lpstr>
      <vt:lpstr>II. Mise en évidence de la déformation du  front d’onde par les inhomogénéités  b) Simulation : estimation du temps de   parcours</vt:lpstr>
      <vt:lpstr>III.  Mesure de la déformation d’un front d’onde type Shack-Hartmann</vt:lpstr>
      <vt:lpstr>III.  Mesure de la déformation d’un front d’onde type Shack-Hartmann</vt:lpstr>
      <vt:lpstr>III.  Mesure de la déformation d’un front d’onde type Shack-Hartmann  a)  Expérience</vt:lpstr>
      <vt:lpstr>III.  Mesure de la déformation d’un front d’onde type Shack-Hartmann   b) Résultats de l’expérience</vt:lpstr>
      <vt:lpstr>Modélisation de la déviation du faisceau</vt:lpstr>
      <vt:lpstr>IV.  Traitement informatique du front  d’onde reçu  a) Détermination du front d’onde    aux points d’échantillonnage</vt:lpstr>
      <vt:lpstr>Présentation PowerPoint</vt:lpstr>
      <vt:lpstr>Traitement informatique du front d’onde reçu b) Interpolation de Lagrange</vt:lpstr>
      <vt:lpstr>Reconstitution du front d’onde</vt:lpstr>
      <vt:lpstr>Présentation PowerPoint</vt:lpstr>
      <vt:lpstr>Présentation PowerPoint</vt:lpstr>
      <vt:lpstr>Decomposition de la déformation du front d’onde sur le base de Zernike</vt:lpstr>
      <vt:lpstr>Résultat obtenu après projection : ordres 0 et 1</vt:lpstr>
      <vt:lpstr>Résultat obtenu après projection : ordre 2</vt:lpstr>
      <vt:lpstr>Résultat obtenu après projection : ordres 3 à 5</vt:lpstr>
      <vt:lpstr>Projection sur la base des Polynômes de Zernike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Mesure des défauts de l’œil</dc:title>
  <dc:creator>Adrien Petit</dc:creator>
  <cp:lastModifiedBy>Lucas Barbier</cp:lastModifiedBy>
  <cp:revision>68</cp:revision>
  <dcterms:created xsi:type="dcterms:W3CDTF">2022-03-08T11:43:36Z</dcterms:created>
  <dcterms:modified xsi:type="dcterms:W3CDTF">2022-06-07T20:03:05Z</dcterms:modified>
</cp:coreProperties>
</file>